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65" r:id="rId2"/>
    <p:sldId id="354" r:id="rId3"/>
    <p:sldId id="365" r:id="rId4"/>
    <p:sldId id="353" r:id="rId5"/>
    <p:sldId id="376" r:id="rId6"/>
    <p:sldId id="367" r:id="rId7"/>
    <p:sldId id="355" r:id="rId8"/>
    <p:sldId id="379" r:id="rId9"/>
    <p:sldId id="368" r:id="rId10"/>
    <p:sldId id="386" r:id="rId11"/>
    <p:sldId id="387" r:id="rId12"/>
    <p:sldId id="359" r:id="rId13"/>
    <p:sldId id="369" r:id="rId14"/>
    <p:sldId id="361" r:id="rId15"/>
    <p:sldId id="371" r:id="rId16"/>
    <p:sldId id="384" r:id="rId17"/>
    <p:sldId id="370" r:id="rId18"/>
    <p:sldId id="372" r:id="rId19"/>
    <p:sldId id="360" r:id="rId20"/>
    <p:sldId id="363" r:id="rId21"/>
    <p:sldId id="373" r:id="rId22"/>
    <p:sldId id="374" r:id="rId23"/>
    <p:sldId id="375" r:id="rId24"/>
    <p:sldId id="377" r:id="rId25"/>
    <p:sldId id="380" r:id="rId26"/>
    <p:sldId id="381" r:id="rId27"/>
    <p:sldId id="382" r:id="rId28"/>
    <p:sldId id="385" r:id="rId29"/>
    <p:sldId id="364" r:id="rId30"/>
    <p:sldId id="378" r:id="rId31"/>
  </p:sldIdLst>
  <p:sldSz cx="9906000" cy="6858000" type="A4"/>
  <p:notesSz cx="6708775" cy="983615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4343"/>
    <a:srgbClr val="002060"/>
    <a:srgbClr val="000000"/>
    <a:srgbClr val="376092"/>
    <a:srgbClr val="8E84BA"/>
    <a:srgbClr val="C9C4DE"/>
    <a:srgbClr val="0070C0"/>
    <a:srgbClr val="7030A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38ABF-F0DD-44B8-A8C9-3BD625D68B97}" v="5" dt="2023-08-23T12:29:24.5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18" autoAdjust="0"/>
    <p:restoredTop sz="99793" autoAdjust="0"/>
  </p:normalViewPr>
  <p:slideViewPr>
    <p:cSldViewPr>
      <p:cViewPr varScale="1">
        <p:scale>
          <a:sx n="69" d="100"/>
          <a:sy n="69" d="100"/>
        </p:scale>
        <p:origin x="918"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06713" cy="492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00475" y="0"/>
            <a:ext cx="2906713" cy="492125"/>
          </a:xfrm>
          <a:prstGeom prst="rect">
            <a:avLst/>
          </a:prstGeom>
        </p:spPr>
        <p:txBody>
          <a:bodyPr vert="horz" lIns="91440" tIns="45720" rIns="91440" bIns="45720" rtlCol="0"/>
          <a:lstStyle>
            <a:lvl1pPr algn="r">
              <a:defRPr sz="1200"/>
            </a:lvl1pPr>
          </a:lstStyle>
          <a:p>
            <a:fld id="{F6A3CA90-3D5F-453B-AA20-26038343CABC}" type="datetimeFigureOut">
              <a:rPr lang="en-GB" smtClean="0"/>
              <a:t>23/08/2023</a:t>
            </a:fld>
            <a:endParaRPr lang="en-GB"/>
          </a:p>
        </p:txBody>
      </p:sp>
      <p:sp>
        <p:nvSpPr>
          <p:cNvPr id="4" name="Slide Image Placeholder 3"/>
          <p:cNvSpPr>
            <a:spLocks noGrp="1" noRot="1" noChangeAspect="1"/>
          </p:cNvSpPr>
          <p:nvPr>
            <p:ph type="sldImg" idx="2"/>
          </p:nvPr>
        </p:nvSpPr>
        <p:spPr>
          <a:xfrm>
            <a:off x="692150" y="738188"/>
            <a:ext cx="5324475" cy="36877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1513" y="4672013"/>
            <a:ext cx="5365750" cy="44259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42438"/>
            <a:ext cx="2906713" cy="49212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00475" y="9342438"/>
            <a:ext cx="2906713" cy="492125"/>
          </a:xfrm>
          <a:prstGeom prst="rect">
            <a:avLst/>
          </a:prstGeom>
        </p:spPr>
        <p:txBody>
          <a:bodyPr vert="horz" lIns="91440" tIns="45720" rIns="91440" bIns="45720" rtlCol="0" anchor="b"/>
          <a:lstStyle>
            <a:lvl1pPr algn="r">
              <a:defRPr sz="1200"/>
            </a:lvl1pPr>
          </a:lstStyle>
          <a:p>
            <a:fld id="{5B944A5B-0197-4412-BFC1-39B4A54CC460}" type="slidenum">
              <a:rPr lang="en-GB" smtClean="0"/>
              <a:t>‹#›</a:t>
            </a:fld>
            <a:endParaRPr lang="en-GB"/>
          </a:p>
        </p:txBody>
      </p:sp>
    </p:spTree>
    <p:extLst>
      <p:ext uri="{BB962C8B-B14F-4D97-AF65-F5344CB8AC3E}">
        <p14:creationId xmlns:p14="http://schemas.microsoft.com/office/powerpoint/2010/main" val="326844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944A5B-0197-4412-BFC1-39B4A54CC460}" type="slidenum">
              <a:rPr lang="en-GB" smtClean="0"/>
              <a:t>5</a:t>
            </a:fld>
            <a:endParaRPr lang="en-GB"/>
          </a:p>
        </p:txBody>
      </p:sp>
    </p:spTree>
    <p:extLst>
      <p:ext uri="{BB962C8B-B14F-4D97-AF65-F5344CB8AC3E}">
        <p14:creationId xmlns:p14="http://schemas.microsoft.com/office/powerpoint/2010/main" val="1134413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pic>
        <p:nvPicPr>
          <p:cNvPr id="4" name="Picture 2" descr="slide background"/>
          <p:cNvPicPr>
            <a:picLocks noChangeAspect="1" noChangeArrowheads="1"/>
          </p:cNvPicPr>
          <p:nvPr userDrawn="1"/>
        </p:nvPicPr>
        <p:blipFill>
          <a:blip r:embed="rId2" cstate="print"/>
          <a:srcRect/>
          <a:stretch>
            <a:fillRect/>
          </a:stretch>
        </p:blipFill>
        <p:spPr bwMode="auto">
          <a:xfrm>
            <a:off x="0" y="1"/>
            <a:ext cx="9906000" cy="6854825"/>
          </a:xfrm>
          <a:prstGeom prst="rect">
            <a:avLst/>
          </a:prstGeom>
          <a:noFill/>
          <a:ln w="9525">
            <a:noFill/>
            <a:miter lim="800000"/>
            <a:headEnd/>
            <a:tailEnd/>
          </a:ln>
        </p:spPr>
      </p:pic>
      <p:sp>
        <p:nvSpPr>
          <p:cNvPr id="247811" name="Title Placeholder 1"/>
          <p:cNvSpPr>
            <a:spLocks noGrp="1"/>
          </p:cNvSpPr>
          <p:nvPr>
            <p:ph type="ctrTitle"/>
          </p:nvPr>
        </p:nvSpPr>
        <p:spPr>
          <a:xfrm>
            <a:off x="742950" y="2130426"/>
            <a:ext cx="8420100" cy="1470025"/>
          </a:xfrm>
        </p:spPr>
        <p:txBody>
          <a:bodyPr/>
          <a:lstStyle>
            <a:lvl1pPr>
              <a:defRPr sz="4000" smtClean="0"/>
            </a:lvl1pPr>
          </a:lstStyle>
          <a:p>
            <a:r>
              <a:rPr lang="en-GB"/>
              <a:t>Click to edit Master title style</a:t>
            </a:r>
          </a:p>
        </p:txBody>
      </p:sp>
      <p:sp>
        <p:nvSpPr>
          <p:cNvPr id="247812" name="Text Placeholder 2"/>
          <p:cNvSpPr>
            <a:spLocks noGrp="1"/>
          </p:cNvSpPr>
          <p:nvPr>
            <p:ph type="subTitle" idx="1"/>
          </p:nvPr>
        </p:nvSpPr>
        <p:spPr>
          <a:xfrm>
            <a:off x="1485900" y="3886200"/>
            <a:ext cx="6934200" cy="1752600"/>
          </a:xfrm>
        </p:spPr>
        <p:txBody>
          <a:bodyPr/>
          <a:lstStyle>
            <a:lvl1pPr marL="0" indent="0" algn="ctr">
              <a:buFont typeface="Arial" charset="0"/>
              <a:buNone/>
              <a:defRPr smtClean="0"/>
            </a:lvl1pPr>
          </a:lstStyle>
          <a:p>
            <a:r>
              <a:rPr lang="en-GB"/>
              <a:t>Click to edit Master subtitle style</a:t>
            </a:r>
          </a:p>
        </p:txBody>
      </p:sp>
      <p:sp>
        <p:nvSpPr>
          <p:cNvPr id="5" name="Date Placeholder 3"/>
          <p:cNvSpPr>
            <a:spLocks noGrp="1"/>
          </p:cNvSpPr>
          <p:nvPr>
            <p:ph type="dt" sz="half" idx="10"/>
          </p:nvPr>
        </p:nvSpPr>
        <p:spPr>
          <a:xfrm>
            <a:off x="495300" y="6245225"/>
            <a:ext cx="2311400" cy="476250"/>
          </a:xfrm>
        </p:spPr>
        <p:txBody>
          <a:bodyPr/>
          <a:lstStyle>
            <a:lvl1pPr>
              <a:defRPr smtClean="0"/>
            </a:lvl1pPr>
          </a:lstStyle>
          <a:p>
            <a:pPr>
              <a:defRPr/>
            </a:pPr>
            <a:fld id="{B8308FFB-0368-414E-AB32-4432F7135FC9}" type="datetime1">
              <a:rPr lang="en-US"/>
              <a:pPr>
                <a:defRPr/>
              </a:pPr>
              <a:t>8/23/2023</a:t>
            </a:fld>
            <a:endParaRPr lang="en-GB"/>
          </a:p>
        </p:txBody>
      </p:sp>
      <p:sp>
        <p:nvSpPr>
          <p:cNvPr id="6" name="Footer Placeholder 4"/>
          <p:cNvSpPr>
            <a:spLocks noGrp="1"/>
          </p:cNvSpPr>
          <p:nvPr>
            <p:ph type="ftr" sz="quarter" idx="11"/>
          </p:nvPr>
        </p:nvSpPr>
        <p:spPr>
          <a:xfrm>
            <a:off x="3384550" y="6245225"/>
            <a:ext cx="3136900" cy="476250"/>
          </a:xfrm>
        </p:spPr>
        <p:txBody>
          <a:bodyPr/>
          <a:lstStyle>
            <a:lvl1pPr>
              <a:defRPr smtClean="0"/>
            </a:lvl1pPr>
          </a:lstStyle>
          <a:p>
            <a:pPr>
              <a:defRPr/>
            </a:pPr>
            <a:endParaRPr lang="en-GB"/>
          </a:p>
        </p:txBody>
      </p:sp>
      <p:sp>
        <p:nvSpPr>
          <p:cNvPr id="7" name="Slide Number Placeholder 5"/>
          <p:cNvSpPr>
            <a:spLocks noGrp="1"/>
          </p:cNvSpPr>
          <p:nvPr>
            <p:ph type="sldNum" sz="quarter" idx="12"/>
          </p:nvPr>
        </p:nvSpPr>
        <p:spPr>
          <a:xfrm>
            <a:off x="7099300" y="6245225"/>
            <a:ext cx="2311400" cy="476250"/>
          </a:xfrm>
        </p:spPr>
        <p:txBody>
          <a:bodyPr/>
          <a:lstStyle>
            <a:lvl1pPr>
              <a:defRPr smtClean="0"/>
            </a:lvl1pPr>
          </a:lstStyle>
          <a:p>
            <a:pPr>
              <a:defRPr/>
            </a:pPr>
            <a:fld id="{96AB346F-E856-4417-805E-E04C81BDF9C3}" type="slidenum">
              <a:rPr lang="en-GB"/>
              <a:pPr>
                <a:defRPr/>
              </a:pPr>
              <a:t>‹#›</a:t>
            </a:fld>
            <a:endParaRPr lang="en-GB"/>
          </a:p>
        </p:txBody>
      </p:sp>
    </p:spTree>
    <p:extLst>
      <p:ext uri="{BB962C8B-B14F-4D97-AF65-F5344CB8AC3E}">
        <p14:creationId xmlns:p14="http://schemas.microsoft.com/office/powerpoint/2010/main" val="2372786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87FCE8F-3590-4192-A7C7-152F125E0C0C}" type="datetime1">
              <a:rPr lang="en-US"/>
              <a:pPr>
                <a:defRPr/>
              </a:pPr>
              <a:t>8/23/2023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DB44557-360D-438E-A8E8-81E0A830800F}" type="slidenum">
              <a:rPr lang="en-GB"/>
              <a:pPr>
                <a:defRPr/>
              </a:pPr>
              <a:t>‹#›</a:t>
            </a:fld>
            <a:endParaRPr lang="en-GB"/>
          </a:p>
        </p:txBody>
      </p:sp>
    </p:spTree>
    <p:extLst>
      <p:ext uri="{BB962C8B-B14F-4D97-AF65-F5344CB8AC3E}">
        <p14:creationId xmlns:p14="http://schemas.microsoft.com/office/powerpoint/2010/main" val="2914017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FB01976-88E0-4A16-B40E-31CBA99B0EE4}" type="datetime1">
              <a:rPr lang="en-US"/>
              <a:pPr>
                <a:defRPr/>
              </a:pPr>
              <a:t>8/23/2023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7BE8634-C66F-4B34-B41F-3F5E209E78A4}" type="slidenum">
              <a:rPr lang="en-GB"/>
              <a:pPr>
                <a:defRPr/>
              </a:pPr>
              <a:t>‹#›</a:t>
            </a:fld>
            <a:endParaRPr lang="en-GB"/>
          </a:p>
        </p:txBody>
      </p:sp>
    </p:spTree>
    <p:extLst>
      <p:ext uri="{BB962C8B-B14F-4D97-AF65-F5344CB8AC3E}">
        <p14:creationId xmlns:p14="http://schemas.microsoft.com/office/powerpoint/2010/main" val="4022490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7A6BC18-DE26-4041-87A9-739CF8BD6006}" type="datetime1">
              <a:rPr lang="en-US"/>
              <a:pPr>
                <a:defRPr/>
              </a:pPr>
              <a:t>8/23/2023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1000464-8163-4A27-B7C9-093F290087BB}" type="slidenum">
              <a:rPr lang="en-GB"/>
              <a:pPr>
                <a:defRPr/>
              </a:pPr>
              <a:t>‹#›</a:t>
            </a:fld>
            <a:endParaRPr lang="en-GB"/>
          </a:p>
        </p:txBody>
      </p:sp>
    </p:spTree>
    <p:extLst>
      <p:ext uri="{BB962C8B-B14F-4D97-AF65-F5344CB8AC3E}">
        <p14:creationId xmlns:p14="http://schemas.microsoft.com/office/powerpoint/2010/main" val="1734847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476250"/>
            <a:ext cx="8915400" cy="579438"/>
          </a:xfrm>
        </p:spPr>
        <p:txBody>
          <a:bodyPr/>
          <a:lstStyle/>
          <a:p>
            <a:r>
              <a:rPr lang="en-US"/>
              <a:t>Click to edit Master title style</a:t>
            </a:r>
            <a:endParaRPr lang="en-GB"/>
          </a:p>
        </p:txBody>
      </p:sp>
      <p:sp>
        <p:nvSpPr>
          <p:cNvPr id="3" name="Text Placeholder 2"/>
          <p:cNvSpPr>
            <a:spLocks noGrp="1"/>
          </p:cNvSpPr>
          <p:nvPr>
            <p:ph type="body" sz="half" idx="1"/>
          </p:nvPr>
        </p:nvSpPr>
        <p:spPr>
          <a:xfrm>
            <a:off x="495300" y="1412876"/>
            <a:ext cx="43751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412876"/>
            <a:ext cx="437515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27F9056-BCC5-493D-BE43-E537CB5074D8}" type="datetime1">
              <a:rPr lang="en-US"/>
              <a:pPr>
                <a:defRPr/>
              </a:pPr>
              <a:t>8/23/2023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032D2E7-C886-43D2-870B-A5B2362B3562}" type="slidenum">
              <a:rPr lang="en-GB"/>
              <a:pPr>
                <a:defRPr/>
              </a:pPr>
              <a:t>‹#›</a:t>
            </a:fld>
            <a:endParaRPr lang="en-GB"/>
          </a:p>
        </p:txBody>
      </p:sp>
    </p:spTree>
    <p:extLst>
      <p:ext uri="{BB962C8B-B14F-4D97-AF65-F5344CB8AC3E}">
        <p14:creationId xmlns:p14="http://schemas.microsoft.com/office/powerpoint/2010/main" val="3823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E281176-E55D-40F0-AF23-BA360FE669E8}" type="datetime1">
              <a:rPr lang="en-US"/>
              <a:pPr>
                <a:defRPr/>
              </a:pPr>
              <a:t>8/23/2023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C644FC-AE2C-4360-A62D-93E4BF4E49D6}" type="slidenum">
              <a:rPr lang="en-GB"/>
              <a:pPr>
                <a:defRPr/>
              </a:pPr>
              <a:t>‹#›</a:t>
            </a:fld>
            <a:endParaRPr lang="en-GB"/>
          </a:p>
        </p:txBody>
      </p:sp>
    </p:spTree>
    <p:extLst>
      <p:ext uri="{BB962C8B-B14F-4D97-AF65-F5344CB8AC3E}">
        <p14:creationId xmlns:p14="http://schemas.microsoft.com/office/powerpoint/2010/main" val="334462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661EED2F-EB7C-4305-B992-A8844DD6FCC5}" type="datetime1">
              <a:rPr lang="en-US"/>
              <a:pPr>
                <a:defRPr/>
              </a:pPr>
              <a:t>8/23/2023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B18023-6A82-4E51-BE62-FF54875EC0F2}" type="slidenum">
              <a:rPr lang="en-GB"/>
              <a:pPr>
                <a:defRPr/>
              </a:pPr>
              <a:t>‹#›</a:t>
            </a:fld>
            <a:endParaRPr lang="en-GB"/>
          </a:p>
        </p:txBody>
      </p:sp>
    </p:spTree>
    <p:extLst>
      <p:ext uri="{BB962C8B-B14F-4D97-AF65-F5344CB8AC3E}">
        <p14:creationId xmlns:p14="http://schemas.microsoft.com/office/powerpoint/2010/main" val="2667403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35E1922-F252-42A6-ADC2-9A3A7B6D3658}" type="datetime1">
              <a:rPr lang="en-US"/>
              <a:pPr>
                <a:defRPr/>
              </a:pPr>
              <a:t>8/23/2023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6E7EFB0-B408-4B08-AEF7-DBCEBEE59E6C}" type="slidenum">
              <a:rPr lang="en-GB"/>
              <a:pPr>
                <a:defRPr/>
              </a:pPr>
              <a:t>‹#›</a:t>
            </a:fld>
            <a:endParaRPr lang="en-GB"/>
          </a:p>
        </p:txBody>
      </p:sp>
    </p:spTree>
    <p:extLst>
      <p:ext uri="{BB962C8B-B14F-4D97-AF65-F5344CB8AC3E}">
        <p14:creationId xmlns:p14="http://schemas.microsoft.com/office/powerpoint/2010/main" val="144314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3"/>
          <p:cNvSpPr>
            <a:spLocks noGrp="1"/>
          </p:cNvSpPr>
          <p:nvPr>
            <p:ph type="dt" sz="half" idx="10"/>
          </p:nvPr>
        </p:nvSpPr>
        <p:spPr/>
        <p:txBody>
          <a:bodyPr/>
          <a:lstStyle>
            <a:lvl1pPr>
              <a:defRPr/>
            </a:lvl1pPr>
          </a:lstStyle>
          <a:p>
            <a:pPr>
              <a:defRPr/>
            </a:pPr>
            <a:fld id="{01AB1A27-EC55-4DE4-ADB4-3A34BB0A3ABA}" type="datetime1">
              <a:rPr lang="en-US"/>
              <a:pPr>
                <a:defRPr/>
              </a:pPr>
              <a:t>8/23/2023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8B8C08A-88C7-458C-A8E3-E9B6EE46D8ED}" type="slidenum">
              <a:rPr lang="en-GB"/>
              <a:pPr>
                <a:defRPr/>
              </a:pPr>
              <a:t>‹#›</a:t>
            </a:fld>
            <a:endParaRPr lang="en-GB"/>
          </a:p>
        </p:txBody>
      </p:sp>
    </p:spTree>
    <p:extLst>
      <p:ext uri="{BB962C8B-B14F-4D97-AF65-F5344CB8AC3E}">
        <p14:creationId xmlns:p14="http://schemas.microsoft.com/office/powerpoint/2010/main" val="13715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FD147632-667D-41AA-9D54-7267DF59F2FE}" type="datetime1">
              <a:rPr lang="en-US"/>
              <a:pPr>
                <a:defRPr/>
              </a:pPr>
              <a:t>8/23/2023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81DDBB6-8C28-4C38-9E2E-20C242400447}" type="slidenum">
              <a:rPr lang="en-GB"/>
              <a:pPr>
                <a:defRPr/>
              </a:pPr>
              <a:t>‹#›</a:t>
            </a:fld>
            <a:endParaRPr lang="en-GB"/>
          </a:p>
        </p:txBody>
      </p:sp>
    </p:spTree>
    <p:extLst>
      <p:ext uri="{BB962C8B-B14F-4D97-AF65-F5344CB8AC3E}">
        <p14:creationId xmlns:p14="http://schemas.microsoft.com/office/powerpoint/2010/main" val="271855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8A248D2-FEA0-4FFA-A381-3343D7F9AF67}" type="datetime1">
              <a:rPr lang="en-US"/>
              <a:pPr>
                <a:defRPr/>
              </a:pPr>
              <a:t>8/23/2023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44BE6B95-AE9C-4636-89FE-FE108029CE5F}" type="slidenum">
              <a:rPr lang="en-GB"/>
              <a:pPr>
                <a:defRPr/>
              </a:pPr>
              <a:t>‹#›</a:t>
            </a:fld>
            <a:endParaRPr lang="en-GB"/>
          </a:p>
        </p:txBody>
      </p:sp>
    </p:spTree>
    <p:extLst>
      <p:ext uri="{BB962C8B-B14F-4D97-AF65-F5344CB8AC3E}">
        <p14:creationId xmlns:p14="http://schemas.microsoft.com/office/powerpoint/2010/main" val="159118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05FDDF-748B-4CBC-850B-5DB02DB96F97}" type="datetime1">
              <a:rPr lang="en-US"/>
              <a:pPr>
                <a:defRPr/>
              </a:pPr>
              <a:t>8/23/2023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6E9AC45-24D4-4F00-B9BD-AB531531156D}" type="slidenum">
              <a:rPr lang="en-GB"/>
              <a:pPr>
                <a:defRPr/>
              </a:pPr>
              <a:t>‹#›</a:t>
            </a:fld>
            <a:endParaRPr lang="en-GB"/>
          </a:p>
        </p:txBody>
      </p:sp>
    </p:spTree>
    <p:extLst>
      <p:ext uri="{BB962C8B-B14F-4D97-AF65-F5344CB8AC3E}">
        <p14:creationId xmlns:p14="http://schemas.microsoft.com/office/powerpoint/2010/main" val="93013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1415D9-1CBA-4560-A43E-D864EEBB9DB0}" type="datetime1">
              <a:rPr lang="en-US"/>
              <a:pPr>
                <a:defRPr/>
              </a:pPr>
              <a:t>8/23/2023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35F82A5-8E1B-4118-ACC3-C92DB4B816F1}" type="slidenum">
              <a:rPr lang="en-GB"/>
              <a:pPr>
                <a:defRPr/>
              </a:pPr>
              <a:t>‹#›</a:t>
            </a:fld>
            <a:endParaRPr lang="en-GB"/>
          </a:p>
        </p:txBody>
      </p:sp>
    </p:spTree>
    <p:extLst>
      <p:ext uri="{BB962C8B-B14F-4D97-AF65-F5344CB8AC3E}">
        <p14:creationId xmlns:p14="http://schemas.microsoft.com/office/powerpoint/2010/main" val="318245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1" descr="slide background"/>
          <p:cNvPicPr>
            <a:picLocks noChangeAspect="1" noChangeArrowheads="1"/>
          </p:cNvPicPr>
          <p:nvPr userDrawn="1"/>
        </p:nvPicPr>
        <p:blipFill>
          <a:blip r:embed="rId15" cstate="print"/>
          <a:srcRect/>
          <a:stretch>
            <a:fillRect/>
          </a:stretch>
        </p:blipFill>
        <p:spPr bwMode="auto">
          <a:xfrm>
            <a:off x="0" y="1"/>
            <a:ext cx="9906000" cy="6854825"/>
          </a:xfrm>
          <a:prstGeom prst="rect">
            <a:avLst/>
          </a:prstGeom>
          <a:noFill/>
          <a:ln w="9525">
            <a:noFill/>
            <a:miter lim="800000"/>
            <a:headEnd/>
            <a:tailEnd/>
          </a:ln>
        </p:spPr>
      </p:pic>
      <p:sp>
        <p:nvSpPr>
          <p:cNvPr id="1027" name="Title Placeholder 1"/>
          <p:cNvSpPr>
            <a:spLocks noGrp="1"/>
          </p:cNvSpPr>
          <p:nvPr>
            <p:ph type="title"/>
          </p:nvPr>
        </p:nvSpPr>
        <p:spPr bwMode="auto">
          <a:xfrm>
            <a:off x="495300" y="476250"/>
            <a:ext cx="89154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Text Placeholder 2"/>
          <p:cNvSpPr>
            <a:spLocks noGrp="1"/>
          </p:cNvSpPr>
          <p:nvPr>
            <p:ph type="body" idx="1"/>
          </p:nvPr>
        </p:nvSpPr>
        <p:spPr bwMode="auto">
          <a:xfrm>
            <a:off x="495300" y="141287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D131240A-71DF-4293-B5F5-93EDF235B0BA}" type="datetime1">
              <a:rPr lang="en-US">
                <a:ea typeface="ＭＳ Ｐゴシック" pitchFamily="24" charset="-128"/>
              </a:rPr>
              <a:pPr>
                <a:defRPr/>
              </a:pPr>
              <a:t>8/23/2023</a:t>
            </a:fld>
            <a:endParaRPr lang="en-GB">
              <a:ea typeface="ＭＳ Ｐゴシック" pitchFamily="24" charset="-128"/>
            </a:endParaRPr>
          </a:p>
        </p:txBody>
      </p:sp>
      <p:sp>
        <p:nvSpPr>
          <p:cNvPr id="5" name="Footer Placeholder 4"/>
          <p:cNvSpPr>
            <a:spLocks noGrp="1"/>
          </p:cNvSpPr>
          <p:nvPr>
            <p:ph type="ftr" sz="quarter" idx="3"/>
          </p:nvPr>
        </p:nvSpPr>
        <p:spPr>
          <a:xfrm>
            <a:off x="3384550" y="6356351"/>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GB">
              <a:ea typeface="ＭＳ Ｐゴシック" pitchFamily="24" charset="-128"/>
            </a:endParaRP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11449B2E-61B3-4D9B-AD6E-9D5D71C82DF2}" type="slidenum">
              <a:rPr lang="en-GB">
                <a:ea typeface="ＭＳ Ｐゴシック" pitchFamily="24" charset="-128"/>
              </a:rPr>
              <a:pPr>
                <a:defRPr/>
              </a:pPr>
              <a:t>‹#›</a:t>
            </a:fld>
            <a:endParaRPr lang="en-GB">
              <a:ea typeface="ＭＳ Ｐゴシック" pitchFamily="24" charset="-128"/>
            </a:endParaRPr>
          </a:p>
        </p:txBody>
      </p:sp>
    </p:spTree>
    <p:extLst>
      <p:ext uri="{BB962C8B-B14F-4D97-AF65-F5344CB8AC3E}">
        <p14:creationId xmlns:p14="http://schemas.microsoft.com/office/powerpoint/2010/main" val="2791816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3000" b="1" kern="1200">
          <a:solidFill>
            <a:srgbClr val="292929"/>
          </a:solidFill>
          <a:latin typeface="Trebuchet MS" pitchFamily="34" charset="0"/>
          <a:ea typeface="ＭＳ Ｐゴシック" pitchFamily="24" charset="-128"/>
          <a:cs typeface="+mj-cs"/>
        </a:defRPr>
      </a:lvl1pPr>
      <a:lvl2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2pPr>
      <a:lvl3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3pPr>
      <a:lvl4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4pPr>
      <a:lvl5pPr algn="ctr" rtl="0" eaLnBrk="0" fontAlgn="base" hangingPunct="0">
        <a:spcBef>
          <a:spcPct val="0"/>
        </a:spcBef>
        <a:spcAft>
          <a:spcPct val="0"/>
        </a:spcAft>
        <a:defRPr sz="3000" b="1">
          <a:solidFill>
            <a:srgbClr val="292929"/>
          </a:solidFill>
          <a:latin typeface="Trebuchet MS" pitchFamily="34" charset="0"/>
          <a:ea typeface="ＭＳ Ｐゴシック" pitchFamily="24" charset="-128"/>
        </a:defRPr>
      </a:lvl5pPr>
      <a:lvl6pPr marL="457200" algn="ctr" rtl="0" fontAlgn="base">
        <a:spcBef>
          <a:spcPct val="0"/>
        </a:spcBef>
        <a:spcAft>
          <a:spcPct val="0"/>
        </a:spcAft>
        <a:defRPr sz="3000" b="1">
          <a:solidFill>
            <a:srgbClr val="292929"/>
          </a:solidFill>
          <a:latin typeface="Trebuchet MS" pitchFamily="34" charset="0"/>
          <a:ea typeface="ＭＳ Ｐゴシック" pitchFamily="24" charset="-128"/>
        </a:defRPr>
      </a:lvl6pPr>
      <a:lvl7pPr marL="914400" algn="ctr" rtl="0" fontAlgn="base">
        <a:spcBef>
          <a:spcPct val="0"/>
        </a:spcBef>
        <a:spcAft>
          <a:spcPct val="0"/>
        </a:spcAft>
        <a:defRPr sz="3000" b="1">
          <a:solidFill>
            <a:srgbClr val="292929"/>
          </a:solidFill>
          <a:latin typeface="Trebuchet MS" pitchFamily="34" charset="0"/>
          <a:ea typeface="ＭＳ Ｐゴシック" pitchFamily="24" charset="-128"/>
        </a:defRPr>
      </a:lvl7pPr>
      <a:lvl8pPr marL="1371600" algn="ctr" rtl="0" fontAlgn="base">
        <a:spcBef>
          <a:spcPct val="0"/>
        </a:spcBef>
        <a:spcAft>
          <a:spcPct val="0"/>
        </a:spcAft>
        <a:defRPr sz="3000" b="1">
          <a:solidFill>
            <a:srgbClr val="292929"/>
          </a:solidFill>
          <a:latin typeface="Trebuchet MS" pitchFamily="34" charset="0"/>
          <a:ea typeface="ＭＳ Ｐゴシック" pitchFamily="24" charset="-128"/>
        </a:defRPr>
      </a:lvl8pPr>
      <a:lvl9pPr marL="1828800" algn="ctr" rtl="0" fontAlgn="base">
        <a:spcBef>
          <a:spcPct val="0"/>
        </a:spcBef>
        <a:spcAft>
          <a:spcPct val="0"/>
        </a:spcAft>
        <a:defRPr sz="3000" b="1">
          <a:solidFill>
            <a:srgbClr val="292929"/>
          </a:solidFill>
          <a:latin typeface="Trebuchet MS" pitchFamily="34" charset="0"/>
          <a:ea typeface="ＭＳ Ｐゴシック" pitchFamily="24" charset="-128"/>
        </a:defRPr>
      </a:lvl9pPr>
    </p:titleStyle>
    <p:bodyStyle>
      <a:lvl1pPr marL="342900" indent="-342900" algn="l" rtl="0" eaLnBrk="0" fontAlgn="base" hangingPunct="0">
        <a:spcBef>
          <a:spcPct val="20000"/>
        </a:spcBef>
        <a:spcAft>
          <a:spcPct val="0"/>
        </a:spcAft>
        <a:buFont typeface="Arial" charset="0"/>
        <a:buBlip>
          <a:blip r:embed="rId16"/>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WFcW5-1NP60"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eVGtsK7vvnA"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364" y="2348880"/>
            <a:ext cx="8420100" cy="2160240"/>
          </a:xfrm>
        </p:spPr>
        <p:txBody>
          <a:bodyPr/>
          <a:lstStyle/>
          <a:p>
            <a:pPr algn="l"/>
            <a:r>
              <a:rPr lang="en-GB" sz="2800" dirty="0">
                <a:solidFill>
                  <a:schemeClr val="tx1">
                    <a:lumMod val="75000"/>
                    <a:lumOff val="25000"/>
                  </a:schemeClr>
                </a:solidFill>
              </a:rPr>
              <a:t>Exercise 10b</a:t>
            </a:r>
            <a:br>
              <a:rPr lang="en-GB" sz="2800">
                <a:solidFill>
                  <a:schemeClr val="tx1">
                    <a:lumMod val="75000"/>
                    <a:lumOff val="25000"/>
                  </a:schemeClr>
                </a:solidFill>
              </a:rPr>
            </a:br>
            <a:r>
              <a:rPr lang="en-GB" sz="2800">
                <a:solidFill>
                  <a:schemeClr val="tx1">
                    <a:lumMod val="75000"/>
                    <a:lumOff val="25000"/>
                  </a:schemeClr>
                </a:solidFill>
              </a:rPr>
              <a:t>Stalling and Spin Avoidance</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776536" y="4077072"/>
            <a:ext cx="6934200" cy="478904"/>
          </a:xfrm>
        </p:spPr>
        <p:txBody>
          <a:bodyPr/>
          <a:lstStyle/>
          <a:p>
            <a:pPr algn="l"/>
            <a:r>
              <a:rPr lang="en-GB" dirty="0">
                <a:solidFill>
                  <a:srgbClr val="FF0000"/>
                </a:solidFill>
              </a:rPr>
              <a:t>Aim - as syllabus</a:t>
            </a:r>
          </a:p>
        </p:txBody>
      </p:sp>
      <p:sp>
        <p:nvSpPr>
          <p:cNvPr id="4" name="Title 1"/>
          <p:cNvSpPr txBox="1">
            <a:spLocks/>
          </p:cNvSpPr>
          <p:nvPr/>
        </p:nvSpPr>
        <p:spPr bwMode="auto">
          <a:xfrm>
            <a:off x="742950" y="548680"/>
            <a:ext cx="8420100" cy="21602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l"/>
            <a:r>
              <a:rPr lang="en-GB" sz="4400" b="0" dirty="0">
                <a:solidFill>
                  <a:schemeClr val="accent1">
                    <a:lumMod val="20000"/>
                    <a:lumOff val="80000"/>
                  </a:schemeClr>
                </a:solidFill>
              </a:rPr>
              <a:t>Phase 3</a:t>
            </a:r>
            <a:br>
              <a:rPr lang="en-GB" sz="4400" dirty="0">
                <a:solidFill>
                  <a:schemeClr val="tx1">
                    <a:lumMod val="75000"/>
                    <a:lumOff val="25000"/>
                  </a:schemeClr>
                </a:solidFill>
              </a:rPr>
            </a:br>
            <a:endParaRPr lang="en-GB" sz="4400" dirty="0"/>
          </a:p>
        </p:txBody>
      </p:sp>
      <p:sp>
        <p:nvSpPr>
          <p:cNvPr id="5" name="Rectangle 4"/>
          <p:cNvSpPr/>
          <p:nvPr/>
        </p:nvSpPr>
        <p:spPr>
          <a:xfrm>
            <a:off x="8121352" y="6453336"/>
            <a:ext cx="1569660" cy="215444"/>
          </a:xfrm>
          <a:prstGeom prst="rect">
            <a:avLst/>
          </a:prstGeom>
        </p:spPr>
        <p:txBody>
          <a:bodyPr wrap="none">
            <a:spAutoFit/>
          </a:bodyPr>
          <a:ls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GB" sz="800" dirty="0">
                <a:latin typeface="Trebuchet MS" panose="020B0603020202020204" pitchFamily="34" charset="0"/>
              </a:rPr>
              <a:t>Copyright Marcus </a:t>
            </a:r>
            <a:r>
              <a:rPr lang="en-GB" sz="800" dirty="0" err="1">
                <a:latin typeface="Trebuchet MS" panose="020B0603020202020204" pitchFamily="34" charset="0"/>
              </a:rPr>
              <a:t>Furniss</a:t>
            </a:r>
            <a:r>
              <a:rPr lang="en-GB" sz="800" dirty="0">
                <a:latin typeface="Trebuchet MS" panose="020B0603020202020204" pitchFamily="34" charset="0"/>
              </a:rPr>
              <a:t> 2019</a:t>
            </a:r>
          </a:p>
        </p:txBody>
      </p:sp>
    </p:spTree>
    <p:extLst>
      <p:ext uri="{BB962C8B-B14F-4D97-AF65-F5344CB8AC3E}">
        <p14:creationId xmlns:p14="http://schemas.microsoft.com/office/powerpoint/2010/main" val="835413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Indications of Slow Flight</a:t>
            </a:r>
          </a:p>
        </p:txBody>
      </p:sp>
      <p:sp>
        <p:nvSpPr>
          <p:cNvPr id="3" name="Content Placeholder 2"/>
          <p:cNvSpPr>
            <a:spLocks noGrp="1"/>
          </p:cNvSpPr>
          <p:nvPr>
            <p:ph idx="1"/>
          </p:nvPr>
        </p:nvSpPr>
        <p:spPr>
          <a:xfrm>
            <a:off x="495300" y="1268760"/>
            <a:ext cx="8915400" cy="5256484"/>
          </a:xfrm>
        </p:spPr>
        <p:txBody>
          <a:bodyPr/>
          <a:lstStyle/>
          <a:p>
            <a:r>
              <a:rPr lang="en-GB" dirty="0"/>
              <a:t>Air Speed Indicator (ASI)</a:t>
            </a:r>
          </a:p>
          <a:p>
            <a:pPr lvl="1"/>
            <a:r>
              <a:rPr lang="en-GB" dirty="0"/>
              <a:t>The ASI has a lag and can also be subject to errors when flying through rain</a:t>
            </a:r>
          </a:p>
          <a:p>
            <a:r>
              <a:rPr lang="en-GB" dirty="0"/>
              <a:t>Reduced Airflow  </a:t>
            </a:r>
          </a:p>
          <a:p>
            <a:pPr lvl="1"/>
            <a:r>
              <a:rPr lang="en-GB" dirty="0"/>
              <a:t>This is a good indication in open cockpit aircraft with pusher prop (</a:t>
            </a:r>
            <a:r>
              <a:rPr lang="en-GB" dirty="0" err="1"/>
              <a:t>ie</a:t>
            </a:r>
            <a:r>
              <a:rPr lang="en-GB" dirty="0"/>
              <a:t> </a:t>
            </a:r>
            <a:r>
              <a:rPr lang="en-GB" dirty="0" err="1"/>
              <a:t>Flexwing</a:t>
            </a:r>
            <a:r>
              <a:rPr lang="en-GB" dirty="0"/>
              <a:t>)</a:t>
            </a:r>
          </a:p>
          <a:p>
            <a:r>
              <a:rPr lang="en-GB" dirty="0"/>
              <a:t>Noise reduction due reduced airflow</a:t>
            </a:r>
          </a:p>
          <a:p>
            <a:r>
              <a:rPr lang="en-GB" dirty="0"/>
              <a:t>Possible nose high attitude</a:t>
            </a:r>
          </a:p>
          <a:p>
            <a:pPr lvl="1"/>
            <a:r>
              <a:rPr lang="en-GB" dirty="0"/>
              <a:t>Become familiar with correct pitch attitude for different power and flap setting</a:t>
            </a:r>
          </a:p>
          <a:p>
            <a:r>
              <a:rPr lang="en-GB" dirty="0"/>
              <a:t>Pitch control position and pressure</a:t>
            </a:r>
          </a:p>
          <a:p>
            <a:pPr lvl="1"/>
            <a:r>
              <a:rPr lang="en-GB" dirty="0"/>
              <a:t>Control column will be aft of normal position and there will be forwards pressure as aircraft tries to return to trimmed cruise speed</a:t>
            </a:r>
          </a:p>
          <a:p>
            <a:endParaRPr lang="en-GB" dirty="0"/>
          </a:p>
        </p:txBody>
      </p:sp>
    </p:spTree>
    <p:extLst>
      <p:ext uri="{BB962C8B-B14F-4D97-AF65-F5344CB8AC3E}">
        <p14:creationId xmlns:p14="http://schemas.microsoft.com/office/powerpoint/2010/main" val="314709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Indications of Slow Flight</a:t>
            </a:r>
          </a:p>
        </p:txBody>
      </p:sp>
      <p:sp>
        <p:nvSpPr>
          <p:cNvPr id="3" name="Content Placeholder 2"/>
          <p:cNvSpPr>
            <a:spLocks noGrp="1"/>
          </p:cNvSpPr>
          <p:nvPr>
            <p:ph idx="1"/>
          </p:nvPr>
        </p:nvSpPr>
        <p:spPr>
          <a:xfrm>
            <a:off x="495300" y="1268760"/>
            <a:ext cx="8915400" cy="5256484"/>
          </a:xfrm>
        </p:spPr>
        <p:txBody>
          <a:bodyPr/>
          <a:lstStyle/>
          <a:p>
            <a:r>
              <a:rPr lang="en-GB" dirty="0"/>
              <a:t>Altered control response</a:t>
            </a:r>
          </a:p>
          <a:p>
            <a:pPr lvl="1"/>
            <a:r>
              <a:rPr lang="en-GB" dirty="0"/>
              <a:t>Pitch control will feel ‘nose heavy’ </a:t>
            </a:r>
          </a:p>
          <a:p>
            <a:pPr lvl="1"/>
            <a:r>
              <a:rPr lang="en-GB" dirty="0"/>
              <a:t>Ailerons and rudder will be lighter and less effective </a:t>
            </a:r>
            <a:r>
              <a:rPr lang="en-GB" i="1" dirty="0">
                <a:solidFill>
                  <a:schemeClr val="bg1">
                    <a:lumMod val="65000"/>
                  </a:schemeClr>
                </a:solidFill>
              </a:rPr>
              <a:t>(Mushy!)</a:t>
            </a:r>
          </a:p>
          <a:p>
            <a:pPr lvl="1"/>
            <a:r>
              <a:rPr lang="en-GB" dirty="0"/>
              <a:t>Note - elevator and rudder will be more responsive at high power settings due increased propeller slipstream</a:t>
            </a:r>
          </a:p>
          <a:p>
            <a:r>
              <a:rPr lang="en-GB" dirty="0"/>
              <a:t>Balance</a:t>
            </a:r>
          </a:p>
          <a:p>
            <a:pPr lvl="1"/>
            <a:r>
              <a:rPr lang="en-GB" dirty="0"/>
              <a:t>High power in slow flight tends to yaw EV-97 and C42 to left due finer pitch of slipstream so more right rudder is required to maintain balance</a:t>
            </a:r>
          </a:p>
          <a:p>
            <a:pPr lvl="1"/>
            <a:r>
              <a:rPr lang="en-GB" dirty="0">
                <a:solidFill>
                  <a:srgbClr val="FF0000"/>
                </a:solidFill>
              </a:rPr>
              <a:t>Yaw could lead to possible lateral instability</a:t>
            </a:r>
          </a:p>
        </p:txBody>
      </p:sp>
    </p:spTree>
    <p:extLst>
      <p:ext uri="{BB962C8B-B14F-4D97-AF65-F5344CB8AC3E}">
        <p14:creationId xmlns:p14="http://schemas.microsoft.com/office/powerpoint/2010/main" val="20853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2800" dirty="0">
                <a:solidFill>
                  <a:schemeClr val="tx1">
                    <a:lumMod val="85000"/>
                    <a:lumOff val="15000"/>
                  </a:schemeClr>
                </a:solidFill>
              </a:rPr>
              <a:t>The Incipient Stall - Indications</a:t>
            </a:r>
            <a:endParaRPr lang="en-GB" dirty="0"/>
          </a:p>
        </p:txBody>
      </p:sp>
      <p:grpSp>
        <p:nvGrpSpPr>
          <p:cNvPr id="17" name="Group 16"/>
          <p:cNvGrpSpPr/>
          <p:nvPr/>
        </p:nvGrpSpPr>
        <p:grpSpPr>
          <a:xfrm>
            <a:off x="1629865" y="3143773"/>
            <a:ext cx="5627391" cy="3358764"/>
            <a:chOff x="1405880" y="1523971"/>
            <a:chExt cx="8500120" cy="507338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79834">
              <a:off x="1405880" y="1523971"/>
              <a:ext cx="8500120" cy="4965175"/>
            </a:xfrm>
            <a:prstGeom prst="rect">
              <a:avLst/>
            </a:prstGeom>
          </p:spPr>
        </p:pic>
        <p:sp>
          <p:nvSpPr>
            <p:cNvPr id="20" name="Up Arrow 19"/>
            <p:cNvSpPr/>
            <p:nvPr/>
          </p:nvSpPr>
          <p:spPr>
            <a:xfrm>
              <a:off x="6105128" y="2175089"/>
              <a:ext cx="1000221" cy="2118007"/>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Up Arrow 20"/>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21956">
              <a:off x="5266571" y="3555131"/>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25" name="Freeform 24"/>
            <p:cNvSpPr/>
            <p:nvPr/>
          </p:nvSpPr>
          <p:spPr>
            <a:xfrm>
              <a:off x="4088903" y="4527615"/>
              <a:ext cx="3646634" cy="762929"/>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Lst>
              <a:ahLst/>
              <a:cxnLst>
                <a:cxn ang="0">
                  <a:pos x="connsiteX0" y="connsiteY0"/>
                </a:cxn>
                <a:cxn ang="0">
                  <a:pos x="connsiteX1" y="connsiteY1"/>
                </a:cxn>
                <a:cxn ang="0">
                  <a:pos x="connsiteX2" y="connsiteY2"/>
                </a:cxn>
              </a:cxnLst>
              <a:rect l="l" t="t" r="r" b="b"/>
              <a:pathLst>
                <a:path w="3388779" h="792448">
                  <a:moveTo>
                    <a:pt x="3388690" y="0"/>
                  </a:moveTo>
                  <a:cubicBezTo>
                    <a:pt x="3398054" y="17417"/>
                    <a:pt x="2671542" y="9213"/>
                    <a:pt x="2106760" y="141288"/>
                  </a:cubicBezTo>
                  <a:cubicBezTo>
                    <a:pt x="1541978" y="273363"/>
                    <a:pt x="622572" y="527274"/>
                    <a:pt x="0" y="792448"/>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rot="20042905">
              <a:off x="4272567" y="4469323"/>
              <a:ext cx="1578812" cy="21589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467176 w 1467176"/>
                <a:gd name="connsiteY0" fmla="*/ 224248 h 234212"/>
                <a:gd name="connsiteX1" fmla="*/ 817131 w 1467176"/>
                <a:gd name="connsiteY1" fmla="*/ 137765 h 234212"/>
                <a:gd name="connsiteX2" fmla="*/ 0 w 1467176"/>
                <a:gd name="connsiteY2" fmla="*/ 0 h 234212"/>
                <a:gd name="connsiteX0" fmla="*/ 1467176 w 1467176"/>
                <a:gd name="connsiteY0" fmla="*/ 224248 h 224248"/>
                <a:gd name="connsiteX1" fmla="*/ 817131 w 1467176"/>
                <a:gd name="connsiteY1" fmla="*/ 137765 h 224248"/>
                <a:gd name="connsiteX2" fmla="*/ 0 w 1467176"/>
                <a:gd name="connsiteY2" fmla="*/ 0 h 224248"/>
              </a:gdLst>
              <a:ahLst/>
              <a:cxnLst>
                <a:cxn ang="0">
                  <a:pos x="connsiteX0" y="connsiteY0"/>
                </a:cxn>
                <a:cxn ang="0">
                  <a:pos x="connsiteX1" y="connsiteY1"/>
                </a:cxn>
                <a:cxn ang="0">
                  <a:pos x="connsiteX2" y="connsiteY2"/>
                </a:cxn>
              </a:cxnLst>
              <a:rect l="l" t="t" r="r" b="b"/>
              <a:pathLst>
                <a:path w="1467176" h="224248">
                  <a:moveTo>
                    <a:pt x="1467176" y="224248"/>
                  </a:moveTo>
                  <a:cubicBezTo>
                    <a:pt x="1083616" y="7015"/>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8" name="Freeform 27"/>
            <p:cNvSpPr/>
            <p:nvPr/>
          </p:nvSpPr>
          <p:spPr>
            <a:xfrm rot="20042905">
              <a:off x="4487675" y="4472702"/>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nvGrpSpPr>
            <p:cNvPr id="29" name="Group 28"/>
            <p:cNvGrpSpPr/>
            <p:nvPr/>
          </p:nvGrpSpPr>
          <p:grpSpPr>
            <a:xfrm>
              <a:off x="5889515" y="4033879"/>
              <a:ext cx="3744005" cy="331363"/>
              <a:chOff x="5889515" y="4105749"/>
              <a:chExt cx="3744005" cy="331363"/>
            </a:xfrm>
          </p:grpSpPr>
          <p:sp>
            <p:nvSpPr>
              <p:cNvPr id="30" name="Freeform 29"/>
              <p:cNvSpPr/>
              <p:nvPr/>
            </p:nvSpPr>
            <p:spPr>
              <a:xfrm>
                <a:off x="5889515" y="4105749"/>
                <a:ext cx="2953481" cy="33094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3300176 w 3300176"/>
                  <a:gd name="connsiteY0" fmla="*/ 326028 h 465501"/>
                  <a:gd name="connsiteX1" fmla="*/ 2102047 w 3300176"/>
                  <a:gd name="connsiteY1" fmla="*/ 288212 h 465501"/>
                  <a:gd name="connsiteX2" fmla="*/ 1221610 w 3300176"/>
                  <a:gd name="connsiteY2" fmla="*/ 2320 h 465501"/>
                  <a:gd name="connsiteX3" fmla="*/ 0 w 3300176"/>
                  <a:gd name="connsiteY3" fmla="*/ 465502 h 465501"/>
                  <a:gd name="connsiteX0" fmla="*/ 3176255 w 3176255"/>
                  <a:gd name="connsiteY0" fmla="*/ 324800 h 404913"/>
                  <a:gd name="connsiteX1" fmla="*/ 1978126 w 3176255"/>
                  <a:gd name="connsiteY1" fmla="*/ 286984 h 404913"/>
                  <a:gd name="connsiteX2" fmla="*/ 1097689 w 3176255"/>
                  <a:gd name="connsiteY2" fmla="*/ 1092 h 404913"/>
                  <a:gd name="connsiteX3" fmla="*/ 0 w 3176255"/>
                  <a:gd name="connsiteY3" fmla="*/ 404913 h 404913"/>
                  <a:gd name="connsiteX0" fmla="*/ 3176255 w 3176255"/>
                  <a:gd name="connsiteY0" fmla="*/ 324601 h 404714"/>
                  <a:gd name="connsiteX1" fmla="*/ 2172859 w 3176255"/>
                  <a:gd name="connsiteY1" fmla="*/ 296679 h 404714"/>
                  <a:gd name="connsiteX2" fmla="*/ 1097689 w 3176255"/>
                  <a:gd name="connsiteY2" fmla="*/ 893 h 404714"/>
                  <a:gd name="connsiteX3" fmla="*/ 0 w 3176255"/>
                  <a:gd name="connsiteY3" fmla="*/ 404714 h 404714"/>
                  <a:gd name="connsiteX0" fmla="*/ 3176255 w 3176255"/>
                  <a:gd name="connsiteY0" fmla="*/ 334466 h 414579"/>
                  <a:gd name="connsiteX1" fmla="*/ 2172859 w 3176255"/>
                  <a:gd name="connsiteY1" fmla="*/ 306544 h 414579"/>
                  <a:gd name="connsiteX2" fmla="*/ 1265867 w 3176255"/>
                  <a:gd name="connsiteY2" fmla="*/ 865 h 414579"/>
                  <a:gd name="connsiteX3" fmla="*/ 0 w 3176255"/>
                  <a:gd name="connsiteY3" fmla="*/ 414579 h 414579"/>
                  <a:gd name="connsiteX0" fmla="*/ 2731152 w 2731152"/>
                  <a:gd name="connsiteY0" fmla="*/ 337612 h 346891"/>
                  <a:gd name="connsiteX1" fmla="*/ 1727756 w 2731152"/>
                  <a:gd name="connsiteY1" fmla="*/ 309690 h 346891"/>
                  <a:gd name="connsiteX2" fmla="*/ 820764 w 2731152"/>
                  <a:gd name="connsiteY2" fmla="*/ 4011 h 346891"/>
                  <a:gd name="connsiteX3" fmla="*/ 0 w 2731152"/>
                  <a:gd name="connsiteY3" fmla="*/ 236815 h 346891"/>
                  <a:gd name="connsiteX0" fmla="*/ 2731152 w 2731152"/>
                  <a:gd name="connsiteY0" fmla="*/ 334468 h 343746"/>
                  <a:gd name="connsiteX1" fmla="*/ 1727756 w 2731152"/>
                  <a:gd name="connsiteY1" fmla="*/ 306546 h 343746"/>
                  <a:gd name="connsiteX2" fmla="*/ 820764 w 2731152"/>
                  <a:gd name="connsiteY2" fmla="*/ 867 h 343746"/>
                  <a:gd name="connsiteX3" fmla="*/ 0 w 2731152"/>
                  <a:gd name="connsiteY3" fmla="*/ 233671 h 343746"/>
                  <a:gd name="connsiteX0" fmla="*/ 2731152 w 2731152"/>
                  <a:gd name="connsiteY0" fmla="*/ 334468 h 343746"/>
                  <a:gd name="connsiteX1" fmla="*/ 1727756 w 2731152"/>
                  <a:gd name="connsiteY1" fmla="*/ 306546 h 343746"/>
                  <a:gd name="connsiteX2" fmla="*/ 820764 w 2731152"/>
                  <a:gd name="connsiteY2" fmla="*/ 867 h 343746"/>
                  <a:gd name="connsiteX3" fmla="*/ 0 w 2731152"/>
                  <a:gd name="connsiteY3" fmla="*/ 233671 h 343746"/>
                  <a:gd name="connsiteX0" fmla="*/ 2744640 w 2744640"/>
                  <a:gd name="connsiteY0" fmla="*/ 334468 h 343746"/>
                  <a:gd name="connsiteX1" fmla="*/ 1741244 w 2744640"/>
                  <a:gd name="connsiteY1" fmla="*/ 306546 h 343746"/>
                  <a:gd name="connsiteX2" fmla="*/ 834252 w 2744640"/>
                  <a:gd name="connsiteY2" fmla="*/ 867 h 343746"/>
                  <a:gd name="connsiteX3" fmla="*/ 0 w 2744640"/>
                  <a:gd name="connsiteY3" fmla="*/ 278898 h 343746"/>
                  <a:gd name="connsiteX0" fmla="*/ 2744640 w 2744640"/>
                  <a:gd name="connsiteY0" fmla="*/ 334468 h 343746"/>
                  <a:gd name="connsiteX1" fmla="*/ 1741244 w 2744640"/>
                  <a:gd name="connsiteY1" fmla="*/ 306546 h 343746"/>
                  <a:gd name="connsiteX2" fmla="*/ 834252 w 2744640"/>
                  <a:gd name="connsiteY2" fmla="*/ 867 h 343746"/>
                  <a:gd name="connsiteX3" fmla="*/ 0 w 2744640"/>
                  <a:gd name="connsiteY3" fmla="*/ 278898 h 343746"/>
                </a:gdLst>
                <a:ahLst/>
                <a:cxnLst>
                  <a:cxn ang="0">
                    <a:pos x="connsiteX0" y="connsiteY0"/>
                  </a:cxn>
                  <a:cxn ang="0">
                    <a:pos x="connsiteX1" y="connsiteY1"/>
                  </a:cxn>
                  <a:cxn ang="0">
                    <a:pos x="connsiteX2" y="connsiteY2"/>
                  </a:cxn>
                  <a:cxn ang="0">
                    <a:pos x="connsiteX3" y="connsiteY3"/>
                  </a:cxn>
                </a:cxnLst>
                <a:rect l="l" t="t" r="r" b="b"/>
                <a:pathLst>
                  <a:path w="2744640" h="343746">
                    <a:moveTo>
                      <a:pt x="2744640" y="334468"/>
                    </a:moveTo>
                    <a:cubicBezTo>
                      <a:pt x="2731121" y="340667"/>
                      <a:pt x="2059642" y="362146"/>
                      <a:pt x="1741244" y="306546"/>
                    </a:cubicBezTo>
                    <a:cubicBezTo>
                      <a:pt x="1422846" y="250946"/>
                      <a:pt x="1196395" y="-17139"/>
                      <a:pt x="834252" y="867"/>
                    </a:cubicBezTo>
                    <a:cubicBezTo>
                      <a:pt x="472109" y="18873"/>
                      <a:pt x="328366" y="135274"/>
                      <a:pt x="0" y="278898"/>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1" name="Straight Arrow Connector 30"/>
              <p:cNvCxnSpPr/>
              <p:nvPr/>
            </p:nvCxnSpPr>
            <p:spPr>
              <a:xfrm flipH="1">
                <a:off x="8697416" y="443711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sp>
        <p:nvSpPr>
          <p:cNvPr id="7" name="Content Placeholder 6"/>
          <p:cNvSpPr>
            <a:spLocks noGrp="1"/>
          </p:cNvSpPr>
          <p:nvPr>
            <p:ph idx="1"/>
          </p:nvPr>
        </p:nvSpPr>
        <p:spPr>
          <a:xfrm>
            <a:off x="495300" y="1268760"/>
            <a:ext cx="8709348" cy="4968552"/>
          </a:xfrm>
        </p:spPr>
        <p:txBody>
          <a:bodyPr/>
          <a:lstStyle/>
          <a:p>
            <a:r>
              <a:rPr lang="en-GB" dirty="0">
                <a:solidFill>
                  <a:schemeClr val="tx1">
                    <a:lumMod val="85000"/>
                    <a:lumOff val="15000"/>
                  </a:schemeClr>
                </a:solidFill>
              </a:rPr>
              <a:t>Aerodynamic buffet</a:t>
            </a:r>
          </a:p>
          <a:p>
            <a:pPr lvl="1"/>
            <a:r>
              <a:rPr lang="en-GB" dirty="0">
                <a:solidFill>
                  <a:schemeClr val="tx1">
                    <a:lumMod val="85000"/>
                    <a:lumOff val="15000"/>
                  </a:schemeClr>
                </a:solidFill>
              </a:rPr>
              <a:t>Shaking felt through the stick and airframe caused by airflow starting to separate</a:t>
            </a:r>
          </a:p>
          <a:p>
            <a:r>
              <a:rPr lang="en-GB" dirty="0">
                <a:solidFill>
                  <a:schemeClr val="tx1">
                    <a:lumMod val="85000"/>
                    <a:lumOff val="15000"/>
                  </a:schemeClr>
                </a:solidFill>
              </a:rPr>
              <a:t>Nose heaviness</a:t>
            </a:r>
          </a:p>
          <a:p>
            <a:pPr lvl="1"/>
            <a:r>
              <a:rPr lang="en-GB" dirty="0">
                <a:solidFill>
                  <a:schemeClr val="tx1">
                    <a:lumMod val="85000"/>
                    <a:lumOff val="15000"/>
                  </a:schemeClr>
                </a:solidFill>
              </a:rPr>
              <a:t>As the airflow separates the centre of pressure moves rearwards</a:t>
            </a:r>
          </a:p>
          <a:p>
            <a:r>
              <a:rPr lang="en-GB" dirty="0">
                <a:solidFill>
                  <a:schemeClr val="tx1">
                    <a:lumMod val="85000"/>
                    <a:lumOff val="15000"/>
                  </a:schemeClr>
                </a:solidFill>
              </a:rPr>
              <a:t>Lateral instability</a:t>
            </a:r>
          </a:p>
          <a:p>
            <a:pPr lvl="1"/>
            <a:r>
              <a:rPr lang="en-GB" dirty="0">
                <a:solidFill>
                  <a:schemeClr val="tx1">
                    <a:lumMod val="85000"/>
                    <a:lumOff val="15000"/>
                  </a:schemeClr>
                </a:solidFill>
              </a:rPr>
              <a:t>More airflow separation on one wing than other </a:t>
            </a:r>
          </a:p>
        </p:txBody>
      </p:sp>
    </p:spTree>
    <p:extLst>
      <p:ext uri="{BB962C8B-B14F-4D97-AF65-F5344CB8AC3E}">
        <p14:creationId xmlns:p14="http://schemas.microsoft.com/office/powerpoint/2010/main" val="132031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fade">
                                      <p:cBhvr>
                                        <p:cTn id="23" dur="500"/>
                                        <p:tgtEl>
                                          <p:spTgt spid="7">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fade">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2800" dirty="0">
                <a:solidFill>
                  <a:schemeClr val="tx1">
                    <a:lumMod val="85000"/>
                    <a:lumOff val="15000"/>
                  </a:schemeClr>
                </a:solidFill>
              </a:rPr>
              <a:t>The Stall - Indications</a:t>
            </a:r>
            <a:endParaRPr lang="en-GB" dirty="0"/>
          </a:p>
        </p:txBody>
      </p:sp>
      <p:sp>
        <p:nvSpPr>
          <p:cNvPr id="7" name="Content Placeholder 6"/>
          <p:cNvSpPr>
            <a:spLocks noGrp="1"/>
          </p:cNvSpPr>
          <p:nvPr>
            <p:ph idx="1"/>
          </p:nvPr>
        </p:nvSpPr>
        <p:spPr>
          <a:xfrm>
            <a:off x="495300" y="1268760"/>
            <a:ext cx="8709348" cy="4968552"/>
          </a:xfrm>
        </p:spPr>
        <p:txBody>
          <a:bodyPr/>
          <a:lstStyle/>
          <a:p>
            <a:r>
              <a:rPr lang="en-GB" dirty="0">
                <a:solidFill>
                  <a:schemeClr val="tx1">
                    <a:lumMod val="85000"/>
                    <a:lumOff val="15000"/>
                  </a:schemeClr>
                </a:solidFill>
              </a:rPr>
              <a:t>Further increase in AOA leads to a fully developed stall</a:t>
            </a:r>
          </a:p>
          <a:p>
            <a:r>
              <a:rPr lang="en-GB" dirty="0">
                <a:solidFill>
                  <a:schemeClr val="tx1">
                    <a:lumMod val="85000"/>
                    <a:lumOff val="15000"/>
                  </a:schemeClr>
                </a:solidFill>
              </a:rPr>
              <a:t>Decrease in lift</a:t>
            </a:r>
          </a:p>
          <a:p>
            <a:r>
              <a:rPr lang="en-GB" dirty="0">
                <a:solidFill>
                  <a:schemeClr val="tx1">
                    <a:lumMod val="85000"/>
                    <a:lumOff val="15000"/>
                  </a:schemeClr>
                </a:solidFill>
              </a:rPr>
              <a:t>Increase in drag</a:t>
            </a:r>
          </a:p>
          <a:p>
            <a:r>
              <a:rPr lang="en-GB" dirty="0">
                <a:solidFill>
                  <a:schemeClr val="tx1">
                    <a:lumMod val="85000"/>
                    <a:lumOff val="15000"/>
                  </a:schemeClr>
                </a:solidFill>
              </a:rPr>
              <a:t>You will feel aerodynamic buffet followed by</a:t>
            </a:r>
          </a:p>
          <a:p>
            <a:pPr lvl="1"/>
            <a:r>
              <a:rPr lang="en-GB" dirty="0">
                <a:solidFill>
                  <a:srgbClr val="FF0000"/>
                </a:solidFill>
              </a:rPr>
              <a:t>Nose drop</a:t>
            </a:r>
          </a:p>
          <a:p>
            <a:pPr lvl="1"/>
            <a:r>
              <a:rPr lang="en-GB" dirty="0">
                <a:solidFill>
                  <a:srgbClr val="FF0000"/>
                </a:solidFill>
              </a:rPr>
              <a:t>Possible wing drop</a:t>
            </a:r>
          </a:p>
          <a:p>
            <a:pPr lvl="1"/>
            <a:r>
              <a:rPr lang="en-GB" dirty="0">
                <a:solidFill>
                  <a:srgbClr val="FF0000"/>
                </a:solidFill>
              </a:rPr>
              <a:t>Height loss</a:t>
            </a:r>
          </a:p>
        </p:txBody>
      </p:sp>
      <p:grpSp>
        <p:nvGrpSpPr>
          <p:cNvPr id="18" name="Group 17"/>
          <p:cNvGrpSpPr/>
          <p:nvPr/>
        </p:nvGrpSpPr>
        <p:grpSpPr>
          <a:xfrm>
            <a:off x="1640632" y="3294886"/>
            <a:ext cx="5530375" cy="3230458"/>
            <a:chOff x="1405879" y="1692478"/>
            <a:chExt cx="8500120" cy="4965175"/>
          </a:xfrm>
        </p:grpSpPr>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23" name="Freeform 22"/>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32" name="Up Arrow 31"/>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Up Arrow 32"/>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35" name="Freeform 34"/>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0" name="Freeform 39"/>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1" name="Freeform 40"/>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Tree>
    <p:extLst>
      <p:ext uri="{BB962C8B-B14F-4D97-AF65-F5344CB8AC3E}">
        <p14:creationId xmlns:p14="http://schemas.microsoft.com/office/powerpoint/2010/main" val="285772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rot="446195">
            <a:off x="1589181" y="3081726"/>
            <a:ext cx="5642595" cy="3400926"/>
            <a:chOff x="4827616" y="3157327"/>
            <a:chExt cx="5642595" cy="3400926"/>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sp>
          <p:nvSpPr>
            <p:cNvPr id="19" name="Up Arrow 18"/>
            <p:cNvSpPr/>
            <p:nvPr/>
          </p:nvSpPr>
          <p:spPr>
            <a:xfrm>
              <a:off x="7947098" y="3657424"/>
              <a:ext cx="663972" cy="1405987"/>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Up Arrow 19"/>
            <p:cNvSpPr/>
            <p:nvPr/>
          </p:nvSpPr>
          <p:spPr>
            <a:xfrm rot="10353805">
              <a:off x="8053271" y="5152266"/>
              <a:ext cx="663972" cy="140598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24" name="Group 23"/>
            <p:cNvGrpSpPr/>
            <p:nvPr/>
          </p:nvGrpSpPr>
          <p:grpSpPr>
            <a:xfrm>
              <a:off x="6540886" y="4920007"/>
              <a:ext cx="3748446" cy="476557"/>
              <a:chOff x="3986784" y="4148942"/>
              <a:chExt cx="5646736" cy="717895"/>
            </a:xfrm>
          </p:grpSpPr>
          <p:sp>
            <p:nvSpPr>
              <p:cNvPr id="27" name="Freeform 26"/>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8" name="Straight Arrow Connector 27"/>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8" name="Title 7"/>
          <p:cNvSpPr>
            <a:spLocks noGrp="1"/>
          </p:cNvSpPr>
          <p:nvPr>
            <p:ph type="title"/>
          </p:nvPr>
        </p:nvSpPr>
        <p:spPr/>
        <p:txBody>
          <a:bodyPr/>
          <a:lstStyle/>
          <a:p>
            <a:r>
              <a:rPr lang="en-GB" sz="2800" dirty="0">
                <a:solidFill>
                  <a:schemeClr val="tx1">
                    <a:lumMod val="85000"/>
                    <a:lumOff val="15000"/>
                  </a:schemeClr>
                </a:solidFill>
              </a:rPr>
              <a:t>Recovery from a Fully Developed Stall</a:t>
            </a:r>
            <a:endParaRPr lang="en-GB" dirty="0"/>
          </a:p>
        </p:txBody>
      </p:sp>
      <p:sp>
        <p:nvSpPr>
          <p:cNvPr id="7" name="Content Placeholder 6"/>
          <p:cNvSpPr>
            <a:spLocks noGrp="1"/>
          </p:cNvSpPr>
          <p:nvPr>
            <p:ph idx="1"/>
          </p:nvPr>
        </p:nvSpPr>
        <p:spPr>
          <a:xfrm>
            <a:off x="560512" y="2190810"/>
            <a:ext cx="9217024" cy="1080121"/>
          </a:xfrm>
        </p:spPr>
        <p:txBody>
          <a:bodyPr/>
          <a:lstStyle/>
          <a:p>
            <a:pPr marL="0" indent="0">
              <a:buNone/>
            </a:pPr>
            <a:r>
              <a:rPr lang="en-GB" sz="3200" dirty="0">
                <a:solidFill>
                  <a:srgbClr val="FF0000"/>
                </a:solidFill>
              </a:rPr>
              <a:t>Reduce angle of attack </a:t>
            </a:r>
            <a:r>
              <a:rPr lang="en-GB" sz="3200" dirty="0">
                <a:solidFill>
                  <a:schemeClr val="tx1">
                    <a:lumMod val="85000"/>
                    <a:lumOff val="15000"/>
                  </a:schemeClr>
                </a:solidFill>
              </a:rPr>
              <a:t>by moving stick forwards</a:t>
            </a:r>
          </a:p>
          <a:p>
            <a:pPr lvl="1"/>
            <a:endParaRPr lang="en-GB" dirty="0">
              <a:solidFill>
                <a:schemeClr val="tx1">
                  <a:lumMod val="85000"/>
                  <a:lumOff val="15000"/>
                </a:schemeClr>
              </a:solidFill>
            </a:endParaRPr>
          </a:p>
          <a:p>
            <a:endParaRPr lang="en-GB" dirty="0">
              <a:solidFill>
                <a:schemeClr val="tx1">
                  <a:lumMod val="85000"/>
                  <a:lumOff val="15000"/>
                </a:schemeClr>
              </a:solidFill>
            </a:endParaRPr>
          </a:p>
          <a:p>
            <a:pPr lvl="1"/>
            <a:endParaRPr lang="en-GB" dirty="0">
              <a:solidFill>
                <a:schemeClr val="tx1">
                  <a:lumMod val="85000"/>
                  <a:lumOff val="15000"/>
                </a:schemeClr>
              </a:solidFill>
            </a:endParaRPr>
          </a:p>
        </p:txBody>
      </p:sp>
      <p:grpSp>
        <p:nvGrpSpPr>
          <p:cNvPr id="29" name="Group 28"/>
          <p:cNvGrpSpPr/>
          <p:nvPr/>
        </p:nvGrpSpPr>
        <p:grpSpPr>
          <a:xfrm>
            <a:off x="1652080" y="3303431"/>
            <a:ext cx="5530375" cy="3230458"/>
            <a:chOff x="1405879" y="1692478"/>
            <a:chExt cx="8500120" cy="4965175"/>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31" name="Freeform 30"/>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32" name="Up Arrow 31"/>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Up Arrow 32"/>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4"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35" name="Freeform 34"/>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7" name="Freeform 36"/>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0" name="Freeform 39"/>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1" name="Freeform 40"/>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
        <p:nvSpPr>
          <p:cNvPr id="42" name="Content Placeholder 6"/>
          <p:cNvSpPr txBox="1">
            <a:spLocks/>
          </p:cNvSpPr>
          <p:nvPr/>
        </p:nvSpPr>
        <p:spPr bwMode="auto">
          <a:xfrm>
            <a:off x="4438058" y="1268761"/>
            <a:ext cx="128309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3200" dirty="0">
                <a:solidFill>
                  <a:srgbClr val="FF0000"/>
                </a:solidFill>
              </a:rPr>
              <a:t>HOW?</a:t>
            </a:r>
            <a:endParaRPr lang="en-GB" sz="3200" dirty="0">
              <a:solidFill>
                <a:schemeClr val="tx1">
                  <a:lumMod val="85000"/>
                  <a:lumOff val="15000"/>
                </a:schemeClr>
              </a:solidFill>
            </a:endParaRPr>
          </a:p>
        </p:txBody>
      </p:sp>
    </p:spTree>
    <p:extLst>
      <p:ext uri="{BB962C8B-B14F-4D97-AF65-F5344CB8AC3E}">
        <p14:creationId xmlns:p14="http://schemas.microsoft.com/office/powerpoint/2010/main" val="3356576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
                                            <p:txEl>
                                              <p:pRg st="0" end="0"/>
                                            </p:txEl>
                                          </p:spTgt>
                                        </p:tgtEl>
                                        <p:attrNameLst>
                                          <p:attrName>style.visibility</p:attrName>
                                        </p:attrNameLst>
                                      </p:cBhvr>
                                      <p:to>
                                        <p:strVal val="visible"/>
                                      </p:to>
                                    </p:set>
                                    <p:animEffect transition="in" filter="fade">
                                      <p:cBhvr>
                                        <p:cTn id="7" dur="500"/>
                                        <p:tgtEl>
                                          <p:spTgt spid="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42">
                                            <p:txEl>
                                              <p:pRg st="0" end="0"/>
                                            </p:txEl>
                                          </p:spTgt>
                                        </p:tgtEl>
                                      </p:cBhvr>
                                    </p:animEffect>
                                    <p:set>
                                      <p:cBhvr>
                                        <p:cTn id="12" dur="1" fill="hold">
                                          <p:stCondLst>
                                            <p:cond delay="499"/>
                                          </p:stCondLst>
                                        </p:cTn>
                                        <p:tgtEl>
                                          <p:spTgt spid="42">
                                            <p:txEl>
                                              <p:pRg st="0" end="0"/>
                                            </p:txEl>
                                          </p:spTgt>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xit" presetSubtype="0" fill="hold" nodeType="withEffect">
                                  <p:stCondLst>
                                    <p:cond delay="0"/>
                                  </p:stCondLst>
                                  <p:childTnLst>
                                    <p:animEffect transition="out" filter="fade">
                                      <p:cBhvr>
                                        <p:cTn id="22" dur="500"/>
                                        <p:tgtEl>
                                          <p:spTgt spid="29"/>
                                        </p:tgtEl>
                                      </p:cBhvr>
                                    </p:animEffect>
                                    <p:set>
                                      <p:cBhvr>
                                        <p:cTn id="23"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2" grpId="0" build="p"/>
      <p:bldP spid="42" grpI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2800" dirty="0">
                <a:solidFill>
                  <a:schemeClr val="tx1">
                    <a:lumMod val="85000"/>
                    <a:lumOff val="15000"/>
                  </a:schemeClr>
                </a:solidFill>
              </a:rPr>
              <a:t>Pitch Only Recovery (POR)</a:t>
            </a:r>
            <a:endParaRPr lang="en-GB" dirty="0"/>
          </a:p>
        </p:txBody>
      </p:sp>
      <p:grpSp>
        <p:nvGrpSpPr>
          <p:cNvPr id="29" name="Group 28"/>
          <p:cNvGrpSpPr/>
          <p:nvPr/>
        </p:nvGrpSpPr>
        <p:grpSpPr>
          <a:xfrm rot="446195">
            <a:off x="1778342" y="3205612"/>
            <a:ext cx="5642595" cy="3400926"/>
            <a:chOff x="4827616" y="3157327"/>
            <a:chExt cx="5642595" cy="3400926"/>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sp>
          <p:nvSpPr>
            <p:cNvPr id="31" name="Up Arrow 30"/>
            <p:cNvSpPr/>
            <p:nvPr/>
          </p:nvSpPr>
          <p:spPr>
            <a:xfrm>
              <a:off x="7947098" y="3657424"/>
              <a:ext cx="663972" cy="1405987"/>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Up Arrow 31"/>
            <p:cNvSpPr/>
            <p:nvPr/>
          </p:nvSpPr>
          <p:spPr>
            <a:xfrm rot="10353805">
              <a:off x="8053271" y="5152266"/>
              <a:ext cx="663972" cy="140598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6540886" y="4920007"/>
              <a:ext cx="3748446" cy="476557"/>
              <a:chOff x="3986784" y="4148942"/>
              <a:chExt cx="5646736" cy="717895"/>
            </a:xfrm>
          </p:grpSpPr>
          <p:sp>
            <p:nvSpPr>
              <p:cNvPr id="37" name="Freeform 36"/>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5" name="Freeform 34"/>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1841240" y="3446291"/>
            <a:ext cx="5530375" cy="3230458"/>
            <a:chOff x="1405879" y="1692478"/>
            <a:chExt cx="8500120" cy="4965175"/>
          </a:xfrm>
        </p:grpSpPr>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45490">
              <a:off x="1405879" y="1692478"/>
              <a:ext cx="8500120" cy="4965175"/>
            </a:xfrm>
            <a:prstGeom prst="rect">
              <a:avLst/>
            </a:prstGeom>
          </p:spPr>
        </p:pic>
        <p:sp>
          <p:nvSpPr>
            <p:cNvPr id="41" name="Freeform 40"/>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2" name="Up Arrow 41"/>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Up Arrow 42"/>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45" name="Freeform 44"/>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Arrow Connector 45"/>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Arrow Connector 47"/>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50" name="Freeform 49"/>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51" name="Freeform 50"/>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
        <p:nvSpPr>
          <p:cNvPr id="7" name="Content Placeholder 6"/>
          <p:cNvSpPr>
            <a:spLocks noGrp="1"/>
          </p:cNvSpPr>
          <p:nvPr>
            <p:ph idx="1"/>
          </p:nvPr>
        </p:nvSpPr>
        <p:spPr>
          <a:xfrm>
            <a:off x="495300" y="1124744"/>
            <a:ext cx="8709348" cy="4030618"/>
          </a:xfrm>
        </p:spPr>
        <p:txBody>
          <a:bodyPr/>
          <a:lstStyle/>
          <a:p>
            <a:r>
              <a:rPr lang="en-GB" dirty="0">
                <a:solidFill>
                  <a:schemeClr val="tx1">
                    <a:lumMod val="85000"/>
                    <a:lumOff val="15000"/>
                  </a:schemeClr>
                </a:solidFill>
              </a:rPr>
              <a:t>When additional power is not available</a:t>
            </a:r>
          </a:p>
          <a:p>
            <a:pPr lvl="1"/>
            <a:r>
              <a:rPr lang="en-GB" dirty="0" err="1">
                <a:solidFill>
                  <a:schemeClr val="tx1">
                    <a:lumMod val="85000"/>
                    <a:lumOff val="15000"/>
                  </a:schemeClr>
                </a:solidFill>
              </a:rPr>
              <a:t>ie</a:t>
            </a:r>
            <a:r>
              <a:rPr lang="en-GB" dirty="0">
                <a:solidFill>
                  <a:schemeClr val="tx1">
                    <a:lumMod val="85000"/>
                    <a:lumOff val="15000"/>
                  </a:schemeClr>
                </a:solidFill>
              </a:rPr>
              <a:t> full power climb, glide after engine failure</a:t>
            </a:r>
          </a:p>
          <a:p>
            <a:r>
              <a:rPr lang="en-GB" dirty="0">
                <a:solidFill>
                  <a:schemeClr val="tx1">
                    <a:lumMod val="85000"/>
                    <a:lumOff val="15000"/>
                  </a:schemeClr>
                </a:solidFill>
              </a:rPr>
              <a:t>Move control column forwards to reduce AOA</a:t>
            </a:r>
          </a:p>
          <a:p>
            <a:pPr lvl="1"/>
            <a:r>
              <a:rPr lang="en-GB" dirty="0">
                <a:solidFill>
                  <a:schemeClr val="tx1">
                    <a:lumMod val="85000"/>
                    <a:lumOff val="15000"/>
                  </a:schemeClr>
                </a:solidFill>
              </a:rPr>
              <a:t>Positive but not too excessive </a:t>
            </a:r>
            <a:r>
              <a:rPr lang="en-GB" i="1" dirty="0">
                <a:solidFill>
                  <a:schemeClr val="bg1">
                    <a:lumMod val="50000"/>
                  </a:schemeClr>
                </a:solidFill>
              </a:rPr>
              <a:t>(release back pressure)</a:t>
            </a:r>
          </a:p>
          <a:p>
            <a:pPr marL="0" indent="0">
              <a:buNone/>
            </a:pPr>
            <a:endParaRPr lang="en-GB" dirty="0">
              <a:solidFill>
                <a:schemeClr val="tx1">
                  <a:lumMod val="85000"/>
                  <a:lumOff val="15000"/>
                </a:schemeClr>
              </a:solidFill>
            </a:endParaRPr>
          </a:p>
          <a:p>
            <a:pPr lvl="1"/>
            <a:endParaRPr lang="en-GB" dirty="0">
              <a:solidFill>
                <a:schemeClr val="tx1">
                  <a:lumMod val="85000"/>
                  <a:lumOff val="15000"/>
                </a:schemeClr>
              </a:solidFill>
            </a:endParaRPr>
          </a:p>
        </p:txBody>
      </p:sp>
    </p:spTree>
    <p:extLst>
      <p:ext uri="{BB962C8B-B14F-4D97-AF65-F5344CB8AC3E}">
        <p14:creationId xmlns:p14="http://schemas.microsoft.com/office/powerpoint/2010/main" val="2998401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childTnLst>
                                </p:cTn>
                              </p:par>
                              <p:par>
                                <p:cTn id="22" presetID="10" presetClass="exit" presetSubtype="0" fill="hold" nodeType="withEffect">
                                  <p:stCondLst>
                                    <p:cond delay="0"/>
                                  </p:stCondLst>
                                  <p:childTnLst>
                                    <p:animEffect transition="out" filter="fade">
                                      <p:cBhvr>
                                        <p:cTn id="23" dur="500"/>
                                        <p:tgtEl>
                                          <p:spTgt spid="39"/>
                                        </p:tgtEl>
                                      </p:cBhvr>
                                    </p:animEffect>
                                    <p:set>
                                      <p:cBhvr>
                                        <p:cTn id="24"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2800" dirty="0">
                <a:solidFill>
                  <a:schemeClr val="tx1">
                    <a:lumMod val="85000"/>
                    <a:lumOff val="15000"/>
                  </a:schemeClr>
                </a:solidFill>
              </a:rPr>
              <a:t>Pitch Only Recovery (POR)</a:t>
            </a:r>
            <a:endParaRPr lang="en-GB" dirty="0"/>
          </a:p>
        </p:txBody>
      </p:sp>
      <p:grpSp>
        <p:nvGrpSpPr>
          <p:cNvPr id="29" name="Group 28"/>
          <p:cNvGrpSpPr/>
          <p:nvPr/>
        </p:nvGrpSpPr>
        <p:grpSpPr>
          <a:xfrm rot="446195">
            <a:off x="1778342" y="3205612"/>
            <a:ext cx="5642595" cy="3400926"/>
            <a:chOff x="4827616" y="3157327"/>
            <a:chExt cx="5642595" cy="3400926"/>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sp>
          <p:nvSpPr>
            <p:cNvPr id="31" name="Up Arrow 30"/>
            <p:cNvSpPr/>
            <p:nvPr/>
          </p:nvSpPr>
          <p:spPr>
            <a:xfrm>
              <a:off x="7947098" y="3657424"/>
              <a:ext cx="663972" cy="1405987"/>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Up Arrow 31"/>
            <p:cNvSpPr/>
            <p:nvPr/>
          </p:nvSpPr>
          <p:spPr>
            <a:xfrm rot="10353805">
              <a:off x="8053271" y="5152266"/>
              <a:ext cx="663972" cy="140598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3"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6540886" y="4920007"/>
              <a:ext cx="3748446" cy="476557"/>
              <a:chOff x="3986784" y="4148942"/>
              <a:chExt cx="5646736" cy="717895"/>
            </a:xfrm>
          </p:grpSpPr>
          <p:sp>
            <p:nvSpPr>
              <p:cNvPr id="37" name="Freeform 36"/>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5" name="Freeform 34"/>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 name="Content Placeholder 6"/>
          <p:cNvSpPr>
            <a:spLocks noGrp="1"/>
          </p:cNvSpPr>
          <p:nvPr>
            <p:ph idx="1"/>
          </p:nvPr>
        </p:nvSpPr>
        <p:spPr>
          <a:xfrm>
            <a:off x="495300" y="1124744"/>
            <a:ext cx="8709348" cy="4030618"/>
          </a:xfrm>
        </p:spPr>
        <p:txBody>
          <a:bodyPr/>
          <a:lstStyle/>
          <a:p>
            <a:r>
              <a:rPr lang="en-GB" dirty="0">
                <a:solidFill>
                  <a:schemeClr val="tx1">
                    <a:lumMod val="85000"/>
                    <a:lumOff val="15000"/>
                  </a:schemeClr>
                </a:solidFill>
              </a:rPr>
              <a:t>When additional power is not available</a:t>
            </a:r>
          </a:p>
          <a:p>
            <a:pPr lvl="1"/>
            <a:r>
              <a:rPr lang="en-GB" dirty="0" err="1">
                <a:solidFill>
                  <a:schemeClr val="tx1">
                    <a:lumMod val="85000"/>
                    <a:lumOff val="15000"/>
                  </a:schemeClr>
                </a:solidFill>
              </a:rPr>
              <a:t>ie</a:t>
            </a:r>
            <a:r>
              <a:rPr lang="en-GB" dirty="0">
                <a:solidFill>
                  <a:schemeClr val="tx1">
                    <a:lumMod val="85000"/>
                    <a:lumOff val="15000"/>
                  </a:schemeClr>
                </a:solidFill>
              </a:rPr>
              <a:t> full power climb, glide after engine failure</a:t>
            </a:r>
          </a:p>
          <a:p>
            <a:r>
              <a:rPr lang="en-GB" dirty="0">
                <a:solidFill>
                  <a:schemeClr val="tx1">
                    <a:lumMod val="85000"/>
                    <a:lumOff val="15000"/>
                  </a:schemeClr>
                </a:solidFill>
              </a:rPr>
              <a:t>Move control column forwards to reduce AOA</a:t>
            </a:r>
          </a:p>
          <a:p>
            <a:pPr lvl="1"/>
            <a:r>
              <a:rPr lang="en-GB" dirty="0">
                <a:solidFill>
                  <a:schemeClr val="tx1">
                    <a:lumMod val="85000"/>
                    <a:lumOff val="15000"/>
                  </a:schemeClr>
                </a:solidFill>
              </a:rPr>
              <a:t>Positive but not too excessive </a:t>
            </a:r>
            <a:r>
              <a:rPr lang="en-GB" i="1" dirty="0">
                <a:solidFill>
                  <a:schemeClr val="bg1">
                    <a:lumMod val="50000"/>
                  </a:schemeClr>
                </a:solidFill>
              </a:rPr>
              <a:t>(release back pressure)</a:t>
            </a:r>
          </a:p>
          <a:p>
            <a:r>
              <a:rPr lang="en-GB" dirty="0">
                <a:solidFill>
                  <a:schemeClr val="tx1">
                    <a:lumMod val="85000"/>
                    <a:lumOff val="15000"/>
                  </a:schemeClr>
                </a:solidFill>
              </a:rPr>
              <a:t>As soon as airspeed safe, raise nose appropriate attitude to minimise height loss</a:t>
            </a:r>
          </a:p>
          <a:p>
            <a:endParaRPr lang="en-GB" dirty="0">
              <a:solidFill>
                <a:schemeClr val="tx1">
                  <a:lumMod val="85000"/>
                  <a:lumOff val="15000"/>
                </a:schemeClr>
              </a:solidFill>
            </a:endParaRPr>
          </a:p>
          <a:p>
            <a:pPr lvl="1"/>
            <a:endParaRPr lang="en-GB" dirty="0">
              <a:solidFill>
                <a:schemeClr val="tx1">
                  <a:lumMod val="85000"/>
                  <a:lumOff val="15000"/>
                </a:schemeClr>
              </a:solidFill>
            </a:endParaRPr>
          </a:p>
        </p:txBody>
      </p:sp>
      <p:grpSp>
        <p:nvGrpSpPr>
          <p:cNvPr id="58" name="Group 57"/>
          <p:cNvGrpSpPr/>
          <p:nvPr/>
        </p:nvGrpSpPr>
        <p:grpSpPr>
          <a:xfrm rot="21244131">
            <a:off x="1769378" y="3318021"/>
            <a:ext cx="5642595" cy="3296009"/>
            <a:chOff x="4827616" y="3157327"/>
            <a:chExt cx="5642595" cy="3296009"/>
          </a:xfrm>
        </p:grpSpPr>
        <p:pic>
          <p:nvPicPr>
            <p:cNvPr id="59" name="Picture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pic>
          <p:nvPicPr>
            <p:cNvPr id="60"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Group 60"/>
            <p:cNvGrpSpPr/>
            <p:nvPr/>
          </p:nvGrpSpPr>
          <p:grpSpPr>
            <a:xfrm>
              <a:off x="6540886" y="4920007"/>
              <a:ext cx="3748446" cy="476557"/>
              <a:chOff x="3986784" y="4148942"/>
              <a:chExt cx="5646736" cy="717895"/>
            </a:xfrm>
          </p:grpSpPr>
          <p:sp>
            <p:nvSpPr>
              <p:cNvPr id="64" name="Freeform 63"/>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5" name="Straight Arrow Connector 64"/>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2" name="Freeform 61"/>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3" name="Straight Arrow Connector 62"/>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2596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fade">
                                      <p:cBhvr>
                                        <p:cTn id="10" dur="500"/>
                                        <p:tgtEl>
                                          <p:spTgt spid="58"/>
                                        </p:tgtEl>
                                      </p:cBhvr>
                                    </p:animEffect>
                                  </p:childTnLst>
                                </p:cTn>
                              </p:par>
                              <p:par>
                                <p:cTn id="11" presetID="10" presetClass="exit" presetSubtype="0" fill="hold" nodeType="withEffect">
                                  <p:stCondLst>
                                    <p:cond delay="0"/>
                                  </p:stCondLst>
                                  <p:childTnLst>
                                    <p:animEffect transition="out" filter="fade">
                                      <p:cBhvr>
                                        <p:cTn id="12" dur="500"/>
                                        <p:tgtEl>
                                          <p:spTgt spid="29"/>
                                        </p:tgtEl>
                                      </p:cBhvr>
                                    </p:animEffect>
                                    <p:set>
                                      <p:cBhvr>
                                        <p:cTn id="13"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rot="446195">
            <a:off x="1785132" y="3206053"/>
            <a:ext cx="5642595" cy="3296009"/>
            <a:chOff x="4827616" y="3157327"/>
            <a:chExt cx="5642595" cy="3296009"/>
          </a:xfrm>
        </p:grpSpPr>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pic>
          <p:nvPicPr>
            <p:cNvPr id="33"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34" name="Group 33"/>
            <p:cNvGrpSpPr/>
            <p:nvPr/>
          </p:nvGrpSpPr>
          <p:grpSpPr>
            <a:xfrm>
              <a:off x="6540886" y="4920007"/>
              <a:ext cx="3748446" cy="476557"/>
              <a:chOff x="3986784" y="4148942"/>
              <a:chExt cx="5646736" cy="717895"/>
            </a:xfrm>
          </p:grpSpPr>
          <p:sp>
            <p:nvSpPr>
              <p:cNvPr id="37" name="Freeform 36"/>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Arrow Connector 37"/>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5" name="Freeform 34"/>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1684980" y="3427317"/>
            <a:ext cx="5530375" cy="3230458"/>
            <a:chOff x="1405879" y="1692478"/>
            <a:chExt cx="8500120" cy="4965175"/>
          </a:xfrm>
        </p:grpSpPr>
        <p:pic>
          <p:nvPicPr>
            <p:cNvPr id="40" name="Picture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41" name="Freeform 40"/>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42" name="Up Arrow 41"/>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Up Arrow 42"/>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4"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45" name="Freeform 44"/>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6" name="Straight Arrow Connector 45"/>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Freeform 46"/>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8" name="Straight Arrow Connector 47"/>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Freeform 48"/>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50" name="Freeform 49"/>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51" name="Freeform 50"/>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
        <p:nvSpPr>
          <p:cNvPr id="7" name="Content Placeholder 6"/>
          <p:cNvSpPr>
            <a:spLocks noGrp="1"/>
          </p:cNvSpPr>
          <p:nvPr>
            <p:ph idx="1"/>
          </p:nvPr>
        </p:nvSpPr>
        <p:spPr>
          <a:xfrm>
            <a:off x="495300" y="1124744"/>
            <a:ext cx="9138220" cy="2880320"/>
          </a:xfrm>
        </p:spPr>
        <p:txBody>
          <a:bodyPr/>
          <a:lstStyle/>
          <a:p>
            <a:r>
              <a:rPr lang="en-GB" dirty="0">
                <a:solidFill>
                  <a:schemeClr val="tx1">
                    <a:lumMod val="85000"/>
                    <a:lumOff val="15000"/>
                  </a:schemeClr>
                </a:solidFill>
              </a:rPr>
              <a:t>Coordinated input allows a recovery with </a:t>
            </a:r>
            <a:r>
              <a:rPr lang="en-GB" dirty="0">
                <a:solidFill>
                  <a:srgbClr val="FF0000"/>
                </a:solidFill>
              </a:rPr>
              <a:t>minimum height loss</a:t>
            </a:r>
          </a:p>
          <a:p>
            <a:r>
              <a:rPr lang="en-GB" dirty="0">
                <a:solidFill>
                  <a:srgbClr val="FF0000"/>
                </a:solidFill>
              </a:rPr>
              <a:t>Simultaneously</a:t>
            </a:r>
            <a:r>
              <a:rPr lang="en-GB" dirty="0">
                <a:solidFill>
                  <a:schemeClr val="tx1">
                    <a:lumMod val="85000"/>
                    <a:lumOff val="15000"/>
                  </a:schemeClr>
                </a:solidFill>
              </a:rPr>
              <a:t> </a:t>
            </a:r>
          </a:p>
          <a:p>
            <a:pPr lvl="1"/>
            <a:r>
              <a:rPr lang="en-GB" dirty="0">
                <a:solidFill>
                  <a:schemeClr val="tx1"/>
                </a:solidFill>
              </a:rPr>
              <a:t>Move control column forwards to reduce AOA</a:t>
            </a:r>
          </a:p>
          <a:p>
            <a:pPr lvl="1"/>
            <a:r>
              <a:rPr lang="en-GB" dirty="0">
                <a:solidFill>
                  <a:schemeClr val="tx1"/>
                </a:solidFill>
              </a:rPr>
              <a:t>Increase power (usually full power) – to aid acceleration with minimum height loss</a:t>
            </a:r>
          </a:p>
          <a:p>
            <a:r>
              <a:rPr lang="en-GB" dirty="0">
                <a:solidFill>
                  <a:schemeClr val="tx1">
                    <a:lumMod val="85000"/>
                    <a:lumOff val="15000"/>
                  </a:schemeClr>
                </a:solidFill>
              </a:rPr>
              <a:t>As soon as airspeed safe, raise nose and adopt a full powered shallow climb</a:t>
            </a:r>
          </a:p>
          <a:p>
            <a:pPr lvl="1"/>
            <a:endParaRPr lang="en-GB" dirty="0">
              <a:solidFill>
                <a:schemeClr val="tx1">
                  <a:lumMod val="85000"/>
                  <a:lumOff val="15000"/>
                </a:schemeClr>
              </a:solidFill>
            </a:endParaRPr>
          </a:p>
        </p:txBody>
      </p:sp>
      <p:sp>
        <p:nvSpPr>
          <p:cNvPr id="8" name="Title 7"/>
          <p:cNvSpPr>
            <a:spLocks noGrp="1"/>
          </p:cNvSpPr>
          <p:nvPr>
            <p:ph type="title"/>
          </p:nvPr>
        </p:nvSpPr>
        <p:spPr/>
        <p:txBody>
          <a:bodyPr/>
          <a:lstStyle/>
          <a:p>
            <a:r>
              <a:rPr lang="en-GB" sz="2800" dirty="0">
                <a:solidFill>
                  <a:schemeClr val="tx1">
                    <a:lumMod val="85000"/>
                    <a:lumOff val="15000"/>
                  </a:schemeClr>
                </a:solidFill>
              </a:rPr>
              <a:t>Standard Stall Recovery (SSR)</a:t>
            </a:r>
            <a:endParaRPr lang="en-GB" dirty="0"/>
          </a:p>
        </p:txBody>
      </p:sp>
      <p:sp>
        <p:nvSpPr>
          <p:cNvPr id="4" name="Rounded Rectangle 3"/>
          <p:cNvSpPr/>
          <p:nvPr/>
        </p:nvSpPr>
        <p:spPr>
          <a:xfrm>
            <a:off x="499060" y="1556792"/>
            <a:ext cx="9062452" cy="156984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5" name="Group 64"/>
          <p:cNvGrpSpPr/>
          <p:nvPr/>
        </p:nvGrpSpPr>
        <p:grpSpPr>
          <a:xfrm rot="21071649">
            <a:off x="1677231" y="3358454"/>
            <a:ext cx="5642595" cy="3296009"/>
            <a:chOff x="4827616" y="3157327"/>
            <a:chExt cx="5642595" cy="3296009"/>
          </a:xfrm>
        </p:grpSpPr>
        <p:pic>
          <p:nvPicPr>
            <p:cNvPr id="66" name="Picture 6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7616" y="3157327"/>
              <a:ext cx="5642595" cy="3296009"/>
            </a:xfrm>
            <a:prstGeom prst="rect">
              <a:avLst/>
            </a:prstGeom>
          </p:spPr>
        </p:pic>
        <p:pic>
          <p:nvPicPr>
            <p:cNvPr id="67"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9466" y="4592603"/>
              <a:ext cx="1667989" cy="1140652"/>
            </a:xfrm>
            <a:prstGeom prst="rect">
              <a:avLst/>
            </a:prstGeom>
            <a:noFill/>
            <a:extLst>
              <a:ext uri="{909E8E84-426E-40DD-AFC4-6F175D3DCCD1}">
                <a14:hiddenFill xmlns:a14="http://schemas.microsoft.com/office/drawing/2010/main">
                  <a:solidFill>
                    <a:srgbClr val="FFFFFF"/>
                  </a:solidFill>
                </a14:hiddenFill>
              </a:ext>
            </a:extLst>
          </p:spPr>
        </p:pic>
        <p:grpSp>
          <p:nvGrpSpPr>
            <p:cNvPr id="68" name="Group 67"/>
            <p:cNvGrpSpPr/>
            <p:nvPr/>
          </p:nvGrpSpPr>
          <p:grpSpPr>
            <a:xfrm>
              <a:off x="6540886" y="4920007"/>
              <a:ext cx="3748446" cy="476557"/>
              <a:chOff x="3986784" y="4148942"/>
              <a:chExt cx="5646736" cy="717895"/>
            </a:xfrm>
          </p:grpSpPr>
          <p:sp>
            <p:nvSpPr>
              <p:cNvPr id="71" name="Freeform 70"/>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2" name="Straight Arrow Connector 71"/>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9" name="Freeform 68"/>
            <p:cNvSpPr/>
            <p:nvPr/>
          </p:nvSpPr>
          <p:spPr>
            <a:xfrm>
              <a:off x="6614999" y="5298492"/>
              <a:ext cx="2414408" cy="36275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0" name="Straight Arrow Connector 69"/>
            <p:cNvCxnSpPr/>
            <p:nvPr/>
          </p:nvCxnSpPr>
          <p:spPr>
            <a:xfrm flipH="1">
              <a:off x="8998714" y="5299466"/>
              <a:ext cx="1290620"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2101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500"/>
                                        <p:tgtEl>
                                          <p:spTgt spid="29"/>
                                        </p:tgtEl>
                                      </p:cBhvr>
                                    </p:animEffect>
                                  </p:childTnLst>
                                </p:cTn>
                              </p:par>
                              <p:par>
                                <p:cTn id="21" presetID="10" presetClass="exit" presetSubtype="0" fill="hold" nodeType="withEffect">
                                  <p:stCondLst>
                                    <p:cond delay="0"/>
                                  </p:stCondLst>
                                  <p:childTnLst>
                                    <p:animEffect transition="out" filter="fade">
                                      <p:cBhvr>
                                        <p:cTn id="22" dur="500"/>
                                        <p:tgtEl>
                                          <p:spTgt spid="39"/>
                                        </p:tgtEl>
                                      </p:cBhvr>
                                    </p:animEffect>
                                    <p:set>
                                      <p:cBhvr>
                                        <p:cTn id="23" dur="1" fill="hold">
                                          <p:stCondLst>
                                            <p:cond delay="499"/>
                                          </p:stCondLst>
                                        </p:cTn>
                                        <p:tgtEl>
                                          <p:spTgt spid="39"/>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500"/>
                                        <p:tgtEl>
                                          <p:spTgt spid="7">
                                            <p:txEl>
                                              <p:pRg st="3" end="3"/>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fade">
                                      <p:cBhvr>
                                        <p:cTn id="34" dur="500"/>
                                        <p:tgtEl>
                                          <p:spTgt spid="7">
                                            <p:txEl>
                                              <p:pRg st="4" end="4"/>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par>
                                <p:cTn id="38" presetID="10" presetClass="exit" presetSubtype="0" fill="hold" nodeType="withEffect">
                                  <p:stCondLst>
                                    <p:cond delay="0"/>
                                  </p:stCondLst>
                                  <p:childTnLst>
                                    <p:animEffect transition="out" filter="fade">
                                      <p:cBhvr>
                                        <p:cTn id="39" dur="500"/>
                                        <p:tgtEl>
                                          <p:spTgt spid="29"/>
                                        </p:tgtEl>
                                      </p:cBhvr>
                                    </p:animEffect>
                                    <p:set>
                                      <p:cBhvr>
                                        <p:cTn id="40"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88504" y="1340768"/>
            <a:ext cx="9138220" cy="4032448"/>
          </a:xfrm>
        </p:spPr>
        <p:txBody>
          <a:bodyPr/>
          <a:lstStyle/>
          <a:p>
            <a:pPr marL="0" indent="0" algn="ctr">
              <a:buNone/>
            </a:pPr>
            <a:r>
              <a:rPr lang="en-GB" sz="3600" dirty="0">
                <a:solidFill>
                  <a:srgbClr val="FF0000"/>
                </a:solidFill>
              </a:rPr>
              <a:t>This is a skill that requires practice;</a:t>
            </a:r>
            <a:endParaRPr lang="en-GB" sz="3600" dirty="0">
              <a:solidFill>
                <a:schemeClr val="tx1">
                  <a:lumMod val="85000"/>
                  <a:lumOff val="15000"/>
                </a:schemeClr>
              </a:solidFill>
            </a:endParaRPr>
          </a:p>
          <a:p>
            <a:endParaRPr lang="en-GB" dirty="0">
              <a:solidFill>
                <a:schemeClr val="tx1">
                  <a:lumMod val="85000"/>
                  <a:lumOff val="15000"/>
                </a:schemeClr>
              </a:solidFill>
            </a:endParaRPr>
          </a:p>
          <a:p>
            <a:r>
              <a:rPr lang="en-GB" dirty="0">
                <a:solidFill>
                  <a:schemeClr val="tx1">
                    <a:lumMod val="85000"/>
                    <a:lumOff val="15000"/>
                  </a:schemeClr>
                </a:solidFill>
              </a:rPr>
              <a:t>Don’t raise nose too quickly otherwise a secondary stall may occur</a:t>
            </a:r>
          </a:p>
          <a:p>
            <a:r>
              <a:rPr lang="en-GB" dirty="0">
                <a:solidFill>
                  <a:schemeClr val="tx1">
                    <a:lumMod val="85000"/>
                    <a:lumOff val="15000"/>
                  </a:schemeClr>
                </a:solidFill>
              </a:rPr>
              <a:t>Don’t raise nose too slowly otherwise excessive height loss will occur</a:t>
            </a:r>
          </a:p>
          <a:p>
            <a:r>
              <a:rPr lang="en-GB" dirty="0">
                <a:solidFill>
                  <a:schemeClr val="tx1">
                    <a:lumMod val="85000"/>
                    <a:lumOff val="15000"/>
                  </a:schemeClr>
                </a:solidFill>
              </a:rPr>
              <a:t>If nose drops well below horizon delay power to prevent excessive height loss</a:t>
            </a:r>
          </a:p>
          <a:p>
            <a:endParaRPr lang="en-GB" dirty="0">
              <a:solidFill>
                <a:schemeClr val="tx1">
                  <a:lumMod val="85000"/>
                  <a:lumOff val="15000"/>
                </a:schemeClr>
              </a:solidFill>
            </a:endParaRPr>
          </a:p>
          <a:p>
            <a:endParaRPr lang="en-GB" dirty="0">
              <a:solidFill>
                <a:schemeClr val="tx1">
                  <a:lumMod val="85000"/>
                  <a:lumOff val="15000"/>
                </a:schemeClr>
              </a:solidFill>
            </a:endParaRPr>
          </a:p>
          <a:p>
            <a:endParaRPr lang="en-GB" dirty="0">
              <a:solidFill>
                <a:schemeClr val="tx1">
                  <a:lumMod val="85000"/>
                  <a:lumOff val="15000"/>
                </a:schemeClr>
              </a:solidFill>
            </a:endParaRPr>
          </a:p>
          <a:p>
            <a:pPr lvl="1"/>
            <a:endParaRPr lang="en-GB" dirty="0">
              <a:solidFill>
                <a:schemeClr val="tx1">
                  <a:lumMod val="85000"/>
                  <a:lumOff val="15000"/>
                </a:schemeClr>
              </a:solidFill>
            </a:endParaRPr>
          </a:p>
          <a:p>
            <a:pPr lvl="1"/>
            <a:endParaRPr lang="en-GB" dirty="0">
              <a:solidFill>
                <a:schemeClr val="tx1">
                  <a:lumMod val="85000"/>
                  <a:lumOff val="15000"/>
                </a:schemeClr>
              </a:solidFill>
            </a:endParaRPr>
          </a:p>
        </p:txBody>
      </p:sp>
      <p:sp>
        <p:nvSpPr>
          <p:cNvPr id="8" name="Title 7"/>
          <p:cNvSpPr>
            <a:spLocks noGrp="1"/>
          </p:cNvSpPr>
          <p:nvPr>
            <p:ph type="title"/>
          </p:nvPr>
        </p:nvSpPr>
        <p:spPr/>
        <p:txBody>
          <a:bodyPr/>
          <a:lstStyle/>
          <a:p>
            <a:r>
              <a:rPr lang="en-GB" sz="2800" dirty="0">
                <a:solidFill>
                  <a:schemeClr val="tx1">
                    <a:lumMod val="85000"/>
                    <a:lumOff val="15000"/>
                  </a:schemeClr>
                </a:solidFill>
              </a:rPr>
              <a:t>Standard Stall Recovery (SSR)</a:t>
            </a:r>
            <a:endParaRPr lang="en-GB" dirty="0"/>
          </a:p>
        </p:txBody>
      </p:sp>
    </p:spTree>
    <p:extLst>
      <p:ext uri="{BB962C8B-B14F-4D97-AF65-F5344CB8AC3E}">
        <p14:creationId xmlns:p14="http://schemas.microsoft.com/office/powerpoint/2010/main" val="1594292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95300" y="260648"/>
            <a:ext cx="8915400" cy="1008534"/>
          </a:xfrm>
        </p:spPr>
        <p:txBody>
          <a:bodyPr/>
          <a:lstStyle/>
          <a:p>
            <a:r>
              <a:rPr lang="en-GB" sz="2800" dirty="0">
                <a:solidFill>
                  <a:schemeClr val="tx1">
                    <a:lumMod val="85000"/>
                    <a:lumOff val="15000"/>
                  </a:schemeClr>
                </a:solidFill>
              </a:rPr>
              <a:t>Wing Drop at the Stall</a:t>
            </a:r>
            <a:endParaRPr lang="en-GB" dirty="0"/>
          </a:p>
        </p:txBody>
      </p:sp>
      <p:sp>
        <p:nvSpPr>
          <p:cNvPr id="7" name="Content Placeholder 6"/>
          <p:cNvSpPr>
            <a:spLocks noGrp="1"/>
          </p:cNvSpPr>
          <p:nvPr>
            <p:ph idx="1"/>
          </p:nvPr>
        </p:nvSpPr>
        <p:spPr>
          <a:xfrm>
            <a:off x="495300" y="1268760"/>
            <a:ext cx="8709348" cy="4030618"/>
          </a:xfrm>
        </p:spPr>
        <p:txBody>
          <a:bodyPr/>
          <a:lstStyle/>
          <a:p>
            <a:r>
              <a:rPr lang="en-GB" dirty="0">
                <a:solidFill>
                  <a:schemeClr val="tx1">
                    <a:lumMod val="85000"/>
                    <a:lumOff val="15000"/>
                  </a:schemeClr>
                </a:solidFill>
              </a:rPr>
              <a:t>Un-stall the aircraft in the normal way (SSR)</a:t>
            </a:r>
          </a:p>
          <a:p>
            <a:r>
              <a:rPr lang="en-GB" dirty="0">
                <a:solidFill>
                  <a:schemeClr val="tx1">
                    <a:lumMod val="85000"/>
                    <a:lumOff val="15000"/>
                  </a:schemeClr>
                </a:solidFill>
              </a:rPr>
              <a:t>During recovery </a:t>
            </a:r>
          </a:p>
          <a:p>
            <a:pPr lvl="1"/>
            <a:r>
              <a:rPr lang="en-GB" dirty="0">
                <a:solidFill>
                  <a:schemeClr val="tx1">
                    <a:lumMod val="85000"/>
                    <a:lumOff val="15000"/>
                  </a:schemeClr>
                </a:solidFill>
              </a:rPr>
              <a:t>Hold the ailerons neutral</a:t>
            </a:r>
          </a:p>
          <a:p>
            <a:pPr lvl="1"/>
            <a:r>
              <a:rPr lang="en-GB" dirty="0">
                <a:solidFill>
                  <a:schemeClr val="tx1">
                    <a:lumMod val="85000"/>
                    <a:lumOff val="15000"/>
                  </a:schemeClr>
                </a:solidFill>
              </a:rPr>
              <a:t>Apply </a:t>
            </a:r>
            <a:r>
              <a:rPr lang="en-GB" i="1" dirty="0">
                <a:solidFill>
                  <a:schemeClr val="bg1">
                    <a:lumMod val="65000"/>
                  </a:schemeClr>
                </a:solidFill>
              </a:rPr>
              <a:t>(top) </a:t>
            </a:r>
            <a:r>
              <a:rPr lang="en-GB" dirty="0">
                <a:solidFill>
                  <a:schemeClr val="tx1">
                    <a:lumMod val="85000"/>
                    <a:lumOff val="15000"/>
                  </a:schemeClr>
                </a:solidFill>
              </a:rPr>
              <a:t>rudder to prevent further yaw towards the dropping wing</a:t>
            </a:r>
          </a:p>
          <a:p>
            <a:pPr lvl="1"/>
            <a:r>
              <a:rPr lang="en-GB" dirty="0">
                <a:solidFill>
                  <a:srgbClr val="FF0000"/>
                </a:solidFill>
              </a:rPr>
              <a:t>Avoid excessive rudder input as this may cause a flick into an opposite wing drop</a:t>
            </a:r>
          </a:p>
          <a:p>
            <a:r>
              <a:rPr lang="en-GB" dirty="0">
                <a:solidFill>
                  <a:schemeClr val="tx1">
                    <a:lumMod val="85000"/>
                    <a:lumOff val="15000"/>
                  </a:schemeClr>
                </a:solidFill>
              </a:rPr>
              <a:t>When aircraft has un-stalled use coordinated ailerons and rudder in the normal way to level wings and balance</a:t>
            </a:r>
          </a:p>
          <a:p>
            <a:r>
              <a:rPr lang="en-GB" dirty="0">
                <a:solidFill>
                  <a:schemeClr val="tx1">
                    <a:lumMod val="85000"/>
                    <a:lumOff val="15000"/>
                  </a:schemeClr>
                </a:solidFill>
              </a:rPr>
              <a:t>Adopt a full powered shallow climb</a:t>
            </a:r>
          </a:p>
          <a:p>
            <a:pPr marL="0" indent="0">
              <a:buNone/>
            </a:pPr>
            <a:endParaRPr lang="en-GB" dirty="0">
              <a:solidFill>
                <a:schemeClr val="tx1">
                  <a:lumMod val="85000"/>
                  <a:lumOff val="15000"/>
                </a:schemeClr>
              </a:solidFill>
            </a:endParaRPr>
          </a:p>
        </p:txBody>
      </p:sp>
    </p:spTree>
    <p:extLst>
      <p:ext uri="{BB962C8B-B14F-4D97-AF65-F5344CB8AC3E}">
        <p14:creationId xmlns:p14="http://schemas.microsoft.com/office/powerpoint/2010/main" val="1362224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Stall</a:t>
            </a:r>
          </a:p>
        </p:txBody>
      </p:sp>
      <p:sp>
        <p:nvSpPr>
          <p:cNvPr id="5" name="Rectangle 4"/>
          <p:cNvSpPr/>
          <p:nvPr/>
        </p:nvSpPr>
        <p:spPr>
          <a:xfrm>
            <a:off x="2216696" y="2921169"/>
            <a:ext cx="6220916" cy="369332"/>
          </a:xfrm>
          <a:prstGeom prst="rect">
            <a:avLst/>
          </a:prstGeom>
        </p:spPr>
        <p:txBody>
          <a:bodyPr wrap="square">
            <a:spAutoFit/>
          </a:bodyPr>
          <a:lstStyle/>
          <a:p>
            <a:r>
              <a:rPr lang="en-GB" dirty="0">
                <a:hlinkClick r:id="rId2"/>
              </a:rPr>
              <a:t>https://www.youtube.com/watch?v=WFcW5-1NP60</a:t>
            </a:r>
            <a:endParaRPr lang="en-GB" dirty="0"/>
          </a:p>
        </p:txBody>
      </p:sp>
      <p:sp>
        <p:nvSpPr>
          <p:cNvPr id="6" name="Rectangle 5"/>
          <p:cNvSpPr/>
          <p:nvPr/>
        </p:nvSpPr>
        <p:spPr>
          <a:xfrm>
            <a:off x="3776296" y="4553499"/>
            <a:ext cx="2407454" cy="369332"/>
          </a:xfrm>
          <a:prstGeom prst="rect">
            <a:avLst/>
          </a:prstGeom>
        </p:spPr>
        <p:txBody>
          <a:bodyPr wrap="none">
            <a:spAutoFit/>
          </a:bodyPr>
          <a:lstStyle/>
          <a:p>
            <a:r>
              <a:rPr lang="en-GB" dirty="0"/>
              <a:t>Watch for 40 seconds</a:t>
            </a:r>
          </a:p>
        </p:txBody>
      </p:sp>
    </p:spTree>
    <p:extLst>
      <p:ext uri="{BB962C8B-B14F-4D97-AF65-F5344CB8AC3E}">
        <p14:creationId xmlns:p14="http://schemas.microsoft.com/office/powerpoint/2010/main" val="2322482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Stalling in a Turn</a:t>
            </a:r>
            <a:endParaRPr lang="en-GB" dirty="0"/>
          </a:p>
        </p:txBody>
      </p:sp>
      <p:sp>
        <p:nvSpPr>
          <p:cNvPr id="7" name="Content Placeholder 6"/>
          <p:cNvSpPr>
            <a:spLocks noGrp="1"/>
          </p:cNvSpPr>
          <p:nvPr>
            <p:ph idx="1"/>
          </p:nvPr>
        </p:nvSpPr>
        <p:spPr>
          <a:xfrm>
            <a:off x="495300" y="1412776"/>
            <a:ext cx="8709348" cy="4030618"/>
          </a:xfrm>
        </p:spPr>
        <p:txBody>
          <a:bodyPr/>
          <a:lstStyle/>
          <a:p>
            <a:r>
              <a:rPr lang="en-GB" dirty="0">
                <a:solidFill>
                  <a:schemeClr val="tx1">
                    <a:lumMod val="85000"/>
                    <a:lumOff val="15000"/>
                  </a:schemeClr>
                </a:solidFill>
              </a:rPr>
              <a:t>Occurs at higher speed that straight flight</a:t>
            </a:r>
          </a:p>
          <a:p>
            <a:r>
              <a:rPr lang="en-GB" dirty="0">
                <a:solidFill>
                  <a:schemeClr val="tx1">
                    <a:lumMod val="85000"/>
                    <a:lumOff val="15000"/>
                  </a:schemeClr>
                </a:solidFill>
              </a:rPr>
              <a:t>Angle of bank may increase/reduce/stay same</a:t>
            </a:r>
          </a:p>
          <a:p>
            <a:r>
              <a:rPr lang="en-GB" dirty="0">
                <a:solidFill>
                  <a:schemeClr val="tx1">
                    <a:lumMod val="85000"/>
                    <a:lumOff val="15000"/>
                  </a:schemeClr>
                </a:solidFill>
              </a:rPr>
              <a:t>Apply the Standard Stall Recovery</a:t>
            </a:r>
          </a:p>
          <a:p>
            <a:r>
              <a:rPr lang="en-GB" dirty="0">
                <a:solidFill>
                  <a:schemeClr val="tx1">
                    <a:lumMod val="85000"/>
                    <a:lumOff val="15000"/>
                  </a:schemeClr>
                </a:solidFill>
              </a:rPr>
              <a:t>When aircraft has un-stalled use coordinated ailerons and rudder in the normal way to level wings and balance</a:t>
            </a:r>
          </a:p>
          <a:p>
            <a:r>
              <a:rPr lang="en-GB" dirty="0">
                <a:solidFill>
                  <a:schemeClr val="tx1">
                    <a:lumMod val="85000"/>
                    <a:lumOff val="15000"/>
                  </a:schemeClr>
                </a:solidFill>
              </a:rPr>
              <a:t>Adopt a full powered shallow climb</a:t>
            </a:r>
          </a:p>
        </p:txBody>
      </p:sp>
    </p:spTree>
    <p:extLst>
      <p:ext uri="{BB962C8B-B14F-4D97-AF65-F5344CB8AC3E}">
        <p14:creationId xmlns:p14="http://schemas.microsoft.com/office/powerpoint/2010/main" val="3262708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The Effect of Flaps on Stalling</a:t>
            </a:r>
            <a:endParaRPr lang="en-GB" dirty="0"/>
          </a:p>
        </p:txBody>
      </p:sp>
      <p:sp>
        <p:nvSpPr>
          <p:cNvPr id="7" name="Content Placeholder 6"/>
          <p:cNvSpPr>
            <a:spLocks noGrp="1"/>
          </p:cNvSpPr>
          <p:nvPr>
            <p:ph idx="1"/>
          </p:nvPr>
        </p:nvSpPr>
        <p:spPr>
          <a:xfrm>
            <a:off x="495300" y="908720"/>
            <a:ext cx="8709348" cy="4030618"/>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With flaps extended </a:t>
            </a:r>
          </a:p>
          <a:p>
            <a:pPr lvl="1"/>
            <a:r>
              <a:rPr lang="en-GB" dirty="0">
                <a:solidFill>
                  <a:schemeClr val="tx1">
                    <a:lumMod val="85000"/>
                    <a:lumOff val="15000"/>
                  </a:schemeClr>
                </a:solidFill>
              </a:rPr>
              <a:t>The wing will now produce the same lift at a lower airspeed</a:t>
            </a:r>
          </a:p>
          <a:p>
            <a:pPr lvl="1"/>
            <a:r>
              <a:rPr lang="en-GB" dirty="0">
                <a:solidFill>
                  <a:schemeClr val="tx1">
                    <a:lumMod val="85000"/>
                    <a:lumOff val="15000"/>
                  </a:schemeClr>
                </a:solidFill>
              </a:rPr>
              <a:t>The stalling speed will be lower than without flaps</a:t>
            </a:r>
          </a:p>
          <a:p>
            <a:pPr lvl="1"/>
            <a:r>
              <a:rPr lang="en-GB" dirty="0">
                <a:solidFill>
                  <a:schemeClr val="tx1">
                    <a:lumMod val="85000"/>
                    <a:lumOff val="15000"/>
                  </a:schemeClr>
                </a:solidFill>
              </a:rPr>
              <a:t>The onset of stall will be greater due to increased drag</a:t>
            </a:r>
          </a:p>
          <a:p>
            <a:pPr lvl="1"/>
            <a:r>
              <a:rPr lang="en-GB" dirty="0">
                <a:solidFill>
                  <a:schemeClr val="tx1">
                    <a:lumMod val="85000"/>
                    <a:lumOff val="15000"/>
                  </a:schemeClr>
                </a:solidFill>
              </a:rPr>
              <a:t>Possibly more aggressive nose or wing drop</a:t>
            </a:r>
          </a:p>
          <a:p>
            <a:pPr lvl="1"/>
            <a:r>
              <a:rPr lang="en-GB" dirty="0">
                <a:solidFill>
                  <a:srgbClr val="FF0000"/>
                </a:solidFill>
              </a:rPr>
              <a:t>The nose attitude will be lower at the stall than without flaps</a:t>
            </a:r>
          </a:p>
          <a:p>
            <a:endParaRPr lang="en-GB" dirty="0">
              <a:solidFill>
                <a:schemeClr val="tx1">
                  <a:lumMod val="85000"/>
                  <a:lumOff val="15000"/>
                </a:schemeClr>
              </a:solidFill>
            </a:endParaRPr>
          </a:p>
        </p:txBody>
      </p:sp>
      <p:grpSp>
        <p:nvGrpSpPr>
          <p:cNvPr id="33" name="Group 32"/>
          <p:cNvGrpSpPr/>
          <p:nvPr/>
        </p:nvGrpSpPr>
        <p:grpSpPr>
          <a:xfrm>
            <a:off x="483593" y="3528028"/>
            <a:ext cx="4329216" cy="3014862"/>
            <a:chOff x="483593" y="3528028"/>
            <a:chExt cx="4329216" cy="3014862"/>
          </a:xfrm>
        </p:grpSpPr>
        <p:grpSp>
          <p:nvGrpSpPr>
            <p:cNvPr id="4" name="Group 3"/>
            <p:cNvGrpSpPr/>
            <p:nvPr/>
          </p:nvGrpSpPr>
          <p:grpSpPr>
            <a:xfrm>
              <a:off x="483593" y="3528028"/>
              <a:ext cx="4329216" cy="2528825"/>
              <a:chOff x="1405879" y="1692478"/>
              <a:chExt cx="8500120" cy="4965175"/>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6" name="Freeform 5"/>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pic>
            <p:nvPicPr>
              <p:cNvPr id="11"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12" name="Freeform 11"/>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Arrow Connector 14"/>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7" name="Freeform 16"/>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8" name="Freeform 17"/>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
          <p:nvSpPr>
            <p:cNvPr id="30" name="Content Placeholder 6"/>
            <p:cNvSpPr txBox="1">
              <a:spLocks/>
            </p:cNvSpPr>
            <p:nvPr/>
          </p:nvSpPr>
          <p:spPr bwMode="auto">
            <a:xfrm>
              <a:off x="2124151" y="5472887"/>
              <a:ext cx="2054773" cy="10700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6000" dirty="0">
                  <a:solidFill>
                    <a:srgbClr val="8E84BA"/>
                  </a:solidFill>
                </a:rPr>
                <a:t>44</a:t>
              </a:r>
              <a:r>
                <a:rPr lang="en-GB" dirty="0">
                  <a:solidFill>
                    <a:srgbClr val="8E84BA"/>
                  </a:solidFill>
                </a:rPr>
                <a:t>mph </a:t>
              </a:r>
              <a:r>
                <a:rPr lang="en-GB" sz="1000" dirty="0">
                  <a:solidFill>
                    <a:srgbClr val="8E84BA"/>
                  </a:solidFill>
                </a:rPr>
                <a:t>EV-97</a:t>
              </a:r>
            </a:p>
          </p:txBody>
        </p:sp>
      </p:grpSp>
      <p:grpSp>
        <p:nvGrpSpPr>
          <p:cNvPr id="34" name="Group 33"/>
          <p:cNvGrpSpPr/>
          <p:nvPr/>
        </p:nvGrpSpPr>
        <p:grpSpPr>
          <a:xfrm>
            <a:off x="4873426" y="3429000"/>
            <a:ext cx="4329216" cy="3096344"/>
            <a:chOff x="4873426" y="3429000"/>
            <a:chExt cx="4329216" cy="3096344"/>
          </a:xfrm>
        </p:grpSpPr>
        <p:sp>
          <p:nvSpPr>
            <p:cNvPr id="31" name="Content Placeholder 6"/>
            <p:cNvSpPr txBox="1">
              <a:spLocks/>
            </p:cNvSpPr>
            <p:nvPr/>
          </p:nvSpPr>
          <p:spPr bwMode="auto">
            <a:xfrm>
              <a:off x="6465168" y="5455341"/>
              <a:ext cx="1583221" cy="10700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6000" dirty="0">
                  <a:solidFill>
                    <a:srgbClr val="8E84BA"/>
                  </a:solidFill>
                </a:rPr>
                <a:t>36</a:t>
              </a:r>
              <a:r>
                <a:rPr lang="en-GB" dirty="0">
                  <a:solidFill>
                    <a:srgbClr val="8E84BA"/>
                  </a:solidFill>
                </a:rPr>
                <a:t>mph</a:t>
              </a:r>
            </a:p>
          </p:txBody>
        </p:sp>
        <p:grpSp>
          <p:nvGrpSpPr>
            <p:cNvPr id="32" name="Group 31"/>
            <p:cNvGrpSpPr/>
            <p:nvPr/>
          </p:nvGrpSpPr>
          <p:grpSpPr>
            <a:xfrm>
              <a:off x="4873426" y="3429000"/>
              <a:ext cx="4329216" cy="2528825"/>
              <a:chOff x="4873426" y="3378658"/>
              <a:chExt cx="4329216" cy="2528825"/>
            </a:xfrm>
          </p:grpSpPr>
          <p:grpSp>
            <p:nvGrpSpPr>
              <p:cNvPr id="19" name="Group 18"/>
              <p:cNvGrpSpPr/>
              <p:nvPr/>
            </p:nvGrpSpPr>
            <p:grpSpPr>
              <a:xfrm>
                <a:off x="4873426" y="3378658"/>
                <a:ext cx="4329216" cy="2528825"/>
                <a:chOff x="1719675" y="1469029"/>
                <a:chExt cx="8500120" cy="4965175"/>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416306">
                  <a:off x="1719675" y="1469029"/>
                  <a:ext cx="8500120" cy="4965175"/>
                </a:xfrm>
                <a:prstGeom prst="rect">
                  <a:avLst/>
                </a:prstGeom>
              </p:spPr>
            </p:pic>
            <p:sp>
              <p:nvSpPr>
                <p:cNvPr id="21" name="Freeform 20"/>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pic>
              <p:nvPicPr>
                <p:cNvPr id="22"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331300">
                  <a:off x="5615116" y="3571430"/>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6407509" y="4044877"/>
                  <a:ext cx="2664071" cy="341810"/>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 name="connsiteX0" fmla="*/ 2475693 w 2475693"/>
                    <a:gd name="connsiteY0" fmla="*/ 343683 h 349547"/>
                    <a:gd name="connsiteX1" fmla="*/ 1277564 w 2475693"/>
                    <a:gd name="connsiteY1" fmla="*/ 305867 h 349547"/>
                    <a:gd name="connsiteX2" fmla="*/ 680375 w 2475693"/>
                    <a:gd name="connsiteY2" fmla="*/ 189 h 349547"/>
                    <a:gd name="connsiteX3" fmla="*/ 0 w 2475693"/>
                    <a:gd name="connsiteY3" fmla="*/ 196968 h 349547"/>
                    <a:gd name="connsiteX0" fmla="*/ 2475693 w 2475693"/>
                    <a:gd name="connsiteY0" fmla="*/ 343683 h 349547"/>
                    <a:gd name="connsiteX1" fmla="*/ 1277564 w 2475693"/>
                    <a:gd name="connsiteY1" fmla="*/ 305867 h 349547"/>
                    <a:gd name="connsiteX2" fmla="*/ 680375 w 2475693"/>
                    <a:gd name="connsiteY2" fmla="*/ 189 h 349547"/>
                    <a:gd name="connsiteX3" fmla="*/ 0 w 2475693"/>
                    <a:gd name="connsiteY3" fmla="*/ 196968 h 349547"/>
                    <a:gd name="connsiteX0" fmla="*/ 2475693 w 2475693"/>
                    <a:gd name="connsiteY0" fmla="*/ 343675 h 355037"/>
                    <a:gd name="connsiteX1" fmla="*/ 1474530 w 2475693"/>
                    <a:gd name="connsiteY1" fmla="*/ 318809 h 355037"/>
                    <a:gd name="connsiteX2" fmla="*/ 680375 w 2475693"/>
                    <a:gd name="connsiteY2" fmla="*/ 181 h 355037"/>
                    <a:gd name="connsiteX3" fmla="*/ 0 w 2475693"/>
                    <a:gd name="connsiteY3" fmla="*/ 196960 h 355037"/>
                  </a:gdLst>
                  <a:ahLst/>
                  <a:cxnLst>
                    <a:cxn ang="0">
                      <a:pos x="connsiteX0" y="connsiteY0"/>
                    </a:cxn>
                    <a:cxn ang="0">
                      <a:pos x="connsiteX1" y="connsiteY1"/>
                    </a:cxn>
                    <a:cxn ang="0">
                      <a:pos x="connsiteX2" y="connsiteY2"/>
                    </a:cxn>
                    <a:cxn ang="0">
                      <a:pos x="connsiteX3" y="connsiteY3"/>
                    </a:cxn>
                  </a:cxnLst>
                  <a:rect l="l" t="t" r="r" b="b"/>
                  <a:pathLst>
                    <a:path w="2475693" h="355037">
                      <a:moveTo>
                        <a:pt x="2475693" y="343675"/>
                      </a:moveTo>
                      <a:cubicBezTo>
                        <a:pt x="2462174" y="349874"/>
                        <a:pt x="1773750" y="376058"/>
                        <a:pt x="1474530" y="318809"/>
                      </a:cubicBezTo>
                      <a:cubicBezTo>
                        <a:pt x="1175310" y="261560"/>
                        <a:pt x="996786" y="-7930"/>
                        <a:pt x="680375" y="181"/>
                      </a:cubicBezTo>
                      <a:cubicBezTo>
                        <a:pt x="363964" y="8292"/>
                        <a:pt x="440073" y="72465"/>
                        <a:pt x="0" y="19696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Arrow Connector 23"/>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8" name="Freeform 27"/>
                <p:cNvSpPr/>
                <p:nvPr/>
              </p:nvSpPr>
              <p:spPr>
                <a:xfrm rot="191115">
                  <a:off x="6105166" y="4076498"/>
                  <a:ext cx="714414" cy="14377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9" name="Freeform 28"/>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cxnSp>
            <p:nvCxnSpPr>
              <p:cNvPr id="3" name="Straight Connector 2"/>
              <p:cNvCxnSpPr/>
              <p:nvPr/>
            </p:nvCxnSpPr>
            <p:spPr>
              <a:xfrm flipV="1">
                <a:off x="7069215" y="4901975"/>
                <a:ext cx="116033" cy="140048"/>
              </a:xfrm>
              <a:prstGeom prst="line">
                <a:avLst/>
              </a:prstGeom>
              <a:ln w="28575">
                <a:solidFill>
                  <a:srgbClr val="FF434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22903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par>
                                <p:cTn id="23" presetID="10" presetClass="entr" presetSubtype="0" fill="hold"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908720"/>
            <a:ext cx="8709348" cy="4030618"/>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Apply the Standard Stall Recovery</a:t>
            </a:r>
          </a:p>
          <a:p>
            <a:r>
              <a:rPr lang="en-GB" dirty="0">
                <a:solidFill>
                  <a:schemeClr val="tx1">
                    <a:lumMod val="85000"/>
                    <a:lumOff val="15000"/>
                  </a:schemeClr>
                </a:solidFill>
              </a:rPr>
              <a:t>When raising the nose be aware of the lower nose attitude necessary to maintain a safe airspeed with flaps extended</a:t>
            </a:r>
          </a:p>
          <a:p>
            <a:r>
              <a:rPr lang="en-GB" dirty="0">
                <a:solidFill>
                  <a:schemeClr val="tx1">
                    <a:lumMod val="85000"/>
                    <a:lumOff val="15000"/>
                  </a:schemeClr>
                </a:solidFill>
              </a:rPr>
              <a:t>Once a positive rate of climb is established retract flaps in stages</a:t>
            </a:r>
          </a:p>
          <a:p>
            <a:endParaRPr lang="en-GB" dirty="0">
              <a:solidFill>
                <a:schemeClr val="tx1">
                  <a:lumMod val="85000"/>
                  <a:lumOff val="15000"/>
                </a:schemeClr>
              </a:solidFill>
            </a:endParaRPr>
          </a:p>
          <a:p>
            <a:endParaRPr lang="en-GB" dirty="0">
              <a:solidFill>
                <a:srgbClr val="FF0000"/>
              </a:solidFill>
            </a:endParaRPr>
          </a:p>
          <a:p>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Recovery from the Stall with Flaps</a:t>
            </a:r>
            <a:endParaRPr lang="en-GB" dirty="0"/>
          </a:p>
        </p:txBody>
      </p:sp>
    </p:spTree>
    <p:extLst>
      <p:ext uri="{BB962C8B-B14F-4D97-AF65-F5344CB8AC3E}">
        <p14:creationId xmlns:p14="http://schemas.microsoft.com/office/powerpoint/2010/main" val="178308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908720"/>
            <a:ext cx="8709348" cy="4030618"/>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Select power and flaps setting to be used;</a:t>
            </a:r>
          </a:p>
          <a:p>
            <a:r>
              <a:rPr lang="en-GB" dirty="0">
                <a:solidFill>
                  <a:schemeClr val="tx1">
                    <a:lumMod val="85000"/>
                    <a:lumOff val="15000"/>
                  </a:schemeClr>
                </a:solidFill>
              </a:rPr>
              <a:t>Raise the nose in relation to the horizon and hold</a:t>
            </a:r>
          </a:p>
          <a:p>
            <a:r>
              <a:rPr lang="en-GB" dirty="0">
                <a:solidFill>
                  <a:schemeClr val="tx1">
                    <a:lumMod val="85000"/>
                    <a:lumOff val="15000"/>
                  </a:schemeClr>
                </a:solidFill>
              </a:rPr>
              <a:t>As airspeed reduces move stick progressively back until the stall occurs</a:t>
            </a:r>
          </a:p>
          <a:p>
            <a:pPr marL="0" indent="0">
              <a:buNone/>
            </a:pPr>
            <a:r>
              <a:rPr lang="en-GB" dirty="0">
                <a:solidFill>
                  <a:schemeClr val="tx1">
                    <a:lumMod val="85000"/>
                    <a:lumOff val="15000"/>
                  </a:schemeClr>
                </a:solidFill>
              </a:rPr>
              <a:t>				or</a:t>
            </a:r>
          </a:p>
          <a:p>
            <a:r>
              <a:rPr lang="en-GB" dirty="0">
                <a:solidFill>
                  <a:schemeClr val="tx1">
                    <a:lumMod val="85000"/>
                    <a:lumOff val="15000"/>
                  </a:schemeClr>
                </a:solidFill>
              </a:rPr>
              <a:t>Reduce power to idle and use elevator to maintain altitude until aircraft stalls </a:t>
            </a:r>
          </a:p>
          <a:p>
            <a:endParaRPr lang="en-GB" dirty="0">
              <a:solidFill>
                <a:schemeClr val="tx1">
                  <a:lumMod val="85000"/>
                  <a:lumOff val="15000"/>
                </a:schemeClr>
              </a:solidFill>
            </a:endParaRPr>
          </a:p>
          <a:p>
            <a:r>
              <a:rPr lang="en-GB" dirty="0">
                <a:solidFill>
                  <a:schemeClr val="tx1">
                    <a:lumMod val="85000"/>
                    <a:lumOff val="15000"/>
                  </a:schemeClr>
                </a:solidFill>
              </a:rPr>
              <a:t>During entries to turning stalls </a:t>
            </a:r>
            <a:r>
              <a:rPr lang="en-GB" dirty="0">
                <a:solidFill>
                  <a:srgbClr val="FF0000"/>
                </a:solidFill>
              </a:rPr>
              <a:t>hold off overbank </a:t>
            </a:r>
            <a:r>
              <a:rPr lang="en-GB" dirty="0">
                <a:solidFill>
                  <a:schemeClr val="tx1">
                    <a:lumMod val="85000"/>
                    <a:lumOff val="15000"/>
                  </a:schemeClr>
                </a:solidFill>
              </a:rPr>
              <a:t>as airspeed is reduced</a:t>
            </a:r>
          </a:p>
          <a:p>
            <a:endParaRPr lang="en-GB" dirty="0">
              <a:solidFill>
                <a:schemeClr val="tx1">
                  <a:lumMod val="85000"/>
                  <a:lumOff val="15000"/>
                </a:schemeClr>
              </a:solidFill>
            </a:endParaRPr>
          </a:p>
          <a:p>
            <a:endParaRPr lang="en-GB" dirty="0">
              <a:solidFill>
                <a:srgbClr val="FF0000"/>
              </a:solidFill>
            </a:endParaRPr>
          </a:p>
          <a:p>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To Enter a Wings Level Practice Stall</a:t>
            </a:r>
            <a:endParaRPr lang="en-GB" dirty="0"/>
          </a:p>
        </p:txBody>
      </p:sp>
    </p:spTree>
    <p:extLst>
      <p:ext uri="{BB962C8B-B14F-4D97-AF65-F5344CB8AC3E}">
        <p14:creationId xmlns:p14="http://schemas.microsoft.com/office/powerpoint/2010/main" val="214234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6033120" y="2926520"/>
            <a:ext cx="288032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717327" y="4510696"/>
            <a:ext cx="1916193"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a:off x="6033120" y="1670116"/>
            <a:ext cx="1800200" cy="528122"/>
            <a:chOff x="6033120" y="2964684"/>
            <a:chExt cx="1800200" cy="528122"/>
          </a:xfrm>
        </p:grpSpPr>
        <p:cxnSp>
          <p:nvCxnSpPr>
            <p:cNvPr id="15" name="Straight Connector 14"/>
            <p:cNvCxnSpPr/>
            <p:nvPr/>
          </p:nvCxnSpPr>
          <p:spPr>
            <a:xfrm>
              <a:off x="6033120" y="3492805"/>
              <a:ext cx="18002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7833320" y="2964684"/>
              <a:ext cx="0" cy="528122"/>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2056516" y="-4130659"/>
            <a:ext cx="8662364" cy="8935950"/>
            <a:chOff x="2056516" y="-2836091"/>
            <a:chExt cx="8662364" cy="8935950"/>
          </a:xfrm>
        </p:grpSpPr>
        <p:sp>
          <p:nvSpPr>
            <p:cNvPr id="32" name="Content Placeholder 6"/>
            <p:cNvSpPr txBox="1">
              <a:spLocks/>
            </p:cNvSpPr>
            <p:nvPr/>
          </p:nvSpPr>
          <p:spPr bwMode="auto">
            <a:xfrm rot="1844020">
              <a:off x="2261808" y="2683962"/>
              <a:ext cx="5321560" cy="3137636"/>
            </a:xfrm>
            <a:prstGeom prst="rect">
              <a:avLst/>
            </a:prstGeom>
            <a:noFill/>
            <a:ln w="9525">
              <a:noFill/>
              <a:miter lim="800000"/>
              <a:headEnd/>
              <a:tailEnd/>
            </a:ln>
          </p:spPr>
          <p:txBody>
            <a:bodyPr vert="horz" wrap="square" lIns="91440" tIns="45720" rIns="91440" bIns="45720" numCol="1" anchor="t" anchorCtr="0" compatLnSpc="1">
              <a:prstTxWarp prst="textArchDown">
                <a:avLst>
                  <a:gd name="adj" fmla="val 1860697"/>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solidFill>
                    <a:schemeClr val="tx2"/>
                  </a:solidFill>
                </a:rPr>
                <a:t>                   No pilot input</a:t>
              </a:r>
            </a:p>
            <a:p>
              <a:pPr marL="0" indent="0">
                <a:buFont typeface="Arial" charset="0"/>
                <a:buNone/>
              </a:pPr>
              <a:endParaRPr lang="en-GB" sz="2000" dirty="0">
                <a:solidFill>
                  <a:schemeClr val="tx2"/>
                </a:solidFill>
              </a:endParaRPr>
            </a:p>
          </p:txBody>
        </p:sp>
        <p:sp>
          <p:nvSpPr>
            <p:cNvPr id="7" name="Block Arc 6"/>
            <p:cNvSpPr/>
            <p:nvPr/>
          </p:nvSpPr>
          <p:spPr>
            <a:xfrm rot="4188369">
              <a:off x="1932766" y="-2712341"/>
              <a:ext cx="8909864" cy="8662364"/>
            </a:xfrm>
            <a:prstGeom prst="blockArc">
              <a:avLst>
                <a:gd name="adj1" fmla="val 84631"/>
                <a:gd name="adj2" fmla="val 5434718"/>
                <a:gd name="adj3" fmla="val 1980"/>
              </a:avLst>
            </a:prstGeom>
            <a:solidFill>
              <a:srgbClr val="376092">
                <a:alpha val="40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55106">
              <a:off x="6807795" y="5343273"/>
              <a:ext cx="1819064" cy="756586"/>
            </a:xfrm>
            <a:prstGeom prst="rect">
              <a:avLst/>
            </a:prstGeom>
            <a:ln>
              <a:noFill/>
            </a:ln>
            <a:effectLst>
              <a:outerShdw blurRad="50800" dist="38100" dir="2700000" algn="tl" rotWithShape="0">
                <a:prstClr val="black">
                  <a:alpha val="40000"/>
                </a:prstClr>
              </a:outerShdw>
            </a:effectLst>
          </p:spPr>
        </p:pic>
      </p:grpSp>
      <p:sp>
        <p:nvSpPr>
          <p:cNvPr id="34" name="Content Placeholder 6"/>
          <p:cNvSpPr txBox="1">
            <a:spLocks/>
          </p:cNvSpPr>
          <p:nvPr/>
        </p:nvSpPr>
        <p:spPr bwMode="auto">
          <a:xfrm rot="20451927">
            <a:off x="2606827" y="-432816"/>
            <a:ext cx="5142849" cy="3032266"/>
          </a:xfrm>
          <a:prstGeom prst="rect">
            <a:avLst/>
          </a:prstGeom>
          <a:noFill/>
          <a:ln w="9525">
            <a:noFill/>
            <a:miter lim="800000"/>
            <a:headEnd/>
            <a:tailEnd/>
          </a:ln>
        </p:spPr>
        <p:txBody>
          <a:bodyPr vert="horz" wrap="square" lIns="91440" tIns="45720" rIns="91440" bIns="45720" numCol="1" anchor="t" anchorCtr="0" compatLnSpc="1">
            <a:prstTxWarp prst="textArchDown">
              <a:avLst>
                <a:gd name="adj" fmla="val 1860697"/>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solidFill>
                  <a:schemeClr val="tx2"/>
                </a:solidFill>
              </a:rPr>
              <a:t>       SSR</a:t>
            </a:r>
          </a:p>
        </p:txBody>
      </p:sp>
      <p:grpSp>
        <p:nvGrpSpPr>
          <p:cNvPr id="36" name="Group 35"/>
          <p:cNvGrpSpPr/>
          <p:nvPr/>
        </p:nvGrpSpPr>
        <p:grpSpPr>
          <a:xfrm>
            <a:off x="1903256" y="-2926714"/>
            <a:ext cx="6111990" cy="6461733"/>
            <a:chOff x="1903256" y="-1632146"/>
            <a:chExt cx="6111990" cy="6461733"/>
          </a:xfrm>
        </p:grpSpPr>
        <p:sp>
          <p:nvSpPr>
            <p:cNvPr id="33" name="Content Placeholder 6"/>
            <p:cNvSpPr txBox="1">
              <a:spLocks/>
            </p:cNvSpPr>
            <p:nvPr/>
          </p:nvSpPr>
          <p:spPr bwMode="auto">
            <a:xfrm rot="21436499">
              <a:off x="2720678" y="2022652"/>
              <a:ext cx="4760678" cy="2806935"/>
            </a:xfrm>
            <a:prstGeom prst="rect">
              <a:avLst/>
            </a:prstGeom>
            <a:noFill/>
            <a:ln w="9525">
              <a:noFill/>
              <a:miter lim="800000"/>
              <a:headEnd/>
              <a:tailEnd/>
            </a:ln>
          </p:spPr>
          <p:txBody>
            <a:bodyPr vert="horz" wrap="square" lIns="91440" tIns="45720" rIns="91440" bIns="45720" numCol="1" anchor="t" anchorCtr="0" compatLnSpc="1">
              <a:prstTxWarp prst="textArchDown">
                <a:avLst>
                  <a:gd name="adj" fmla="val 1860697"/>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dirty="0">
                  <a:solidFill>
                    <a:schemeClr val="tx2"/>
                  </a:solidFill>
                </a:rPr>
                <a:t>                 Pitch only recovery</a:t>
              </a:r>
            </a:p>
            <a:p>
              <a:pPr marL="0" indent="0">
                <a:buFont typeface="Arial" charset="0"/>
                <a:buNone/>
              </a:pPr>
              <a:endParaRPr lang="en-GB" sz="2000" dirty="0">
                <a:solidFill>
                  <a:schemeClr val="tx2"/>
                </a:solidFill>
              </a:endParaRPr>
            </a:p>
          </p:txBody>
        </p:sp>
        <p:sp>
          <p:nvSpPr>
            <p:cNvPr id="4" name="Block Arc 3"/>
            <p:cNvSpPr/>
            <p:nvPr/>
          </p:nvSpPr>
          <p:spPr>
            <a:xfrm rot="3719099">
              <a:off x="1815940" y="-1544830"/>
              <a:ext cx="6286622" cy="6111990"/>
            </a:xfrm>
            <a:prstGeom prst="blockArc">
              <a:avLst>
                <a:gd name="adj1" fmla="val 84631"/>
                <a:gd name="adj2" fmla="val 5414920"/>
                <a:gd name="adj3" fmla="val 2743"/>
              </a:avLst>
            </a:prstGeom>
            <a:solidFill>
              <a:srgbClr val="376092">
                <a:alpha val="40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55106">
              <a:off x="5639847" y="3736654"/>
              <a:ext cx="1819064" cy="756586"/>
            </a:xfrm>
            <a:prstGeom prst="rect">
              <a:avLst/>
            </a:prstGeom>
            <a:ln>
              <a:noFill/>
            </a:ln>
            <a:effectLst>
              <a:outerShdw blurRad="50800" dist="38100" dir="2700000" algn="tl" rotWithShape="0">
                <a:prstClr val="black">
                  <a:alpha val="40000"/>
                </a:prstClr>
              </a:outerShdw>
            </a:effectLst>
          </p:spPr>
        </p:pic>
      </p:grpSp>
      <p:cxnSp>
        <p:nvCxnSpPr>
          <p:cNvPr id="14" name="Straight Connector 13"/>
          <p:cNvCxnSpPr/>
          <p:nvPr/>
        </p:nvCxnSpPr>
        <p:spPr>
          <a:xfrm>
            <a:off x="2360712" y="1630376"/>
            <a:ext cx="72008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GB" dirty="0"/>
              <a:t>Stall Recovery Summary</a:t>
            </a:r>
          </a:p>
        </p:txBody>
      </p:sp>
      <p:sp>
        <p:nvSpPr>
          <p:cNvPr id="3" name="Content Placeholder 2"/>
          <p:cNvSpPr>
            <a:spLocks noGrp="1"/>
          </p:cNvSpPr>
          <p:nvPr>
            <p:ph idx="1"/>
          </p:nvPr>
        </p:nvSpPr>
        <p:spPr>
          <a:xfrm rot="16200000">
            <a:off x="8772772" y="2635141"/>
            <a:ext cx="1217340" cy="359939"/>
          </a:xfrm>
        </p:spPr>
        <p:txBody>
          <a:bodyPr/>
          <a:lstStyle/>
          <a:p>
            <a:pPr marL="0" indent="0">
              <a:buNone/>
            </a:pPr>
            <a:r>
              <a:rPr lang="en-GB" sz="1600" b="1" dirty="0">
                <a:solidFill>
                  <a:srgbClr val="FF0000"/>
                </a:solidFill>
              </a:rPr>
              <a:t>500’</a:t>
            </a:r>
          </a:p>
        </p:txBody>
      </p:sp>
      <p:sp>
        <p:nvSpPr>
          <p:cNvPr id="6" name="Block Arc 5"/>
          <p:cNvSpPr/>
          <p:nvPr/>
        </p:nvSpPr>
        <p:spPr>
          <a:xfrm rot="420086">
            <a:off x="-6411211" y="-7944432"/>
            <a:ext cx="11329938" cy="10359141"/>
          </a:xfrm>
          <a:prstGeom prst="blockArc">
            <a:avLst>
              <a:gd name="adj1" fmla="val 2902043"/>
              <a:gd name="adj2" fmla="val 5377345"/>
              <a:gd name="adj3" fmla="val 1431"/>
            </a:avLst>
          </a:prstGeom>
          <a:solidFill>
            <a:srgbClr val="376092">
              <a:alpha val="40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280601">
            <a:off x="1068042" y="1291823"/>
            <a:ext cx="1819064" cy="756586"/>
          </a:xfrm>
          <a:prstGeom prst="rect">
            <a:avLst/>
          </a:prstGeom>
          <a:ln>
            <a:noFill/>
          </a:ln>
          <a:effectLst>
            <a:outerShdw blurRad="50800" dist="38100" dir="2700000" algn="tl" rotWithShape="0">
              <a:prstClr val="black">
                <a:alpha val="40000"/>
              </a:prstClr>
            </a:outerShdw>
          </a:effectLst>
        </p:spPr>
      </p:pic>
      <p:grpSp>
        <p:nvGrpSpPr>
          <p:cNvPr id="37" name="Group 36"/>
          <p:cNvGrpSpPr/>
          <p:nvPr/>
        </p:nvGrpSpPr>
        <p:grpSpPr>
          <a:xfrm>
            <a:off x="1351594" y="-3191250"/>
            <a:ext cx="5842975" cy="5766901"/>
            <a:chOff x="1351594" y="-1896682"/>
            <a:chExt cx="5842975" cy="5766901"/>
          </a:xfrm>
        </p:grpSpPr>
        <p:sp>
          <p:nvSpPr>
            <p:cNvPr id="8" name="Block Arc 7"/>
            <p:cNvSpPr/>
            <p:nvPr/>
          </p:nvSpPr>
          <p:spPr>
            <a:xfrm rot="2543355">
              <a:off x="1351594" y="-1896682"/>
              <a:ext cx="5842975" cy="5680667"/>
            </a:xfrm>
            <a:prstGeom prst="blockArc">
              <a:avLst>
                <a:gd name="adj1" fmla="val 1420218"/>
                <a:gd name="adj2" fmla="val 5414920"/>
                <a:gd name="adj3" fmla="val 2743"/>
              </a:avLst>
            </a:prstGeom>
            <a:solidFill>
              <a:srgbClr val="376092">
                <a:alpha val="40000"/>
              </a:srgb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955106">
              <a:off x="4598312" y="3113633"/>
              <a:ext cx="1819064" cy="756586"/>
            </a:xfrm>
            <a:prstGeom prst="rect">
              <a:avLst/>
            </a:prstGeom>
            <a:ln>
              <a:noFill/>
            </a:ln>
            <a:effectLst>
              <a:outerShdw blurRad="50800" dist="38100" dir="2700000" algn="tl" rotWithShape="0">
                <a:prstClr val="black">
                  <a:alpha val="40000"/>
                </a:prstClr>
              </a:outerShdw>
            </a:effectLst>
          </p:spPr>
        </p:pic>
      </p:grpSp>
      <p:sp>
        <p:nvSpPr>
          <p:cNvPr id="22" name="Content Placeholder 2"/>
          <p:cNvSpPr txBox="1">
            <a:spLocks/>
          </p:cNvSpPr>
          <p:nvPr/>
        </p:nvSpPr>
        <p:spPr bwMode="auto">
          <a:xfrm rot="16200000">
            <a:off x="7980684" y="1771045"/>
            <a:ext cx="1217340" cy="3599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1600" b="1" dirty="0">
                <a:solidFill>
                  <a:srgbClr val="FF0000"/>
                </a:solidFill>
              </a:rPr>
              <a:t>150’</a:t>
            </a:r>
          </a:p>
        </p:txBody>
      </p:sp>
      <p:sp>
        <p:nvSpPr>
          <p:cNvPr id="23" name="Content Placeholder 2"/>
          <p:cNvSpPr txBox="1">
            <a:spLocks/>
          </p:cNvSpPr>
          <p:nvPr/>
        </p:nvSpPr>
        <p:spPr bwMode="auto">
          <a:xfrm rot="16200000">
            <a:off x="7116688" y="1338997"/>
            <a:ext cx="1217340" cy="3599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1600" b="1" dirty="0">
                <a:solidFill>
                  <a:srgbClr val="FF0000"/>
                </a:solidFill>
              </a:rPr>
              <a:t>50’</a:t>
            </a:r>
          </a:p>
        </p:txBody>
      </p:sp>
      <p:cxnSp>
        <p:nvCxnSpPr>
          <p:cNvPr id="26" name="Straight Arrow Connector 25"/>
          <p:cNvCxnSpPr/>
          <p:nvPr/>
        </p:nvCxnSpPr>
        <p:spPr>
          <a:xfrm flipV="1">
            <a:off x="8734359" y="1630376"/>
            <a:ext cx="0" cy="1296145"/>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9536500" y="1631028"/>
            <a:ext cx="0" cy="2879668"/>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Content Placeholder 6"/>
          <p:cNvSpPr txBox="1">
            <a:spLocks/>
          </p:cNvSpPr>
          <p:nvPr/>
        </p:nvSpPr>
        <p:spPr bwMode="auto">
          <a:xfrm>
            <a:off x="495300" y="4941168"/>
            <a:ext cx="8709348"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tx1">
                    <a:lumMod val="85000"/>
                    <a:lumOff val="15000"/>
                  </a:schemeClr>
                </a:solidFill>
              </a:rPr>
              <a:t>A well executed standard stall recovery can be made with as little as 50 feet height loss </a:t>
            </a:r>
          </a:p>
          <a:p>
            <a:pPr marL="0" indent="0">
              <a:buFont typeface="Arial" charset="0"/>
              <a:buNone/>
            </a:pPr>
            <a:endParaRPr lang="en-GB" dirty="0">
              <a:solidFill>
                <a:schemeClr val="tx1">
                  <a:lumMod val="85000"/>
                  <a:lumOff val="15000"/>
                </a:schemeClr>
              </a:solidFill>
            </a:endParaRPr>
          </a:p>
        </p:txBody>
      </p:sp>
    </p:spTree>
    <p:extLst>
      <p:ext uri="{BB962C8B-B14F-4D97-AF65-F5344CB8AC3E}">
        <p14:creationId xmlns:p14="http://schemas.microsoft.com/office/powerpoint/2010/main" val="13828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500"/>
                                        <p:tgtEl>
                                          <p:spTgt spid="3">
                                            <p:txEl>
                                              <p:pRg st="0" end="0"/>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500"/>
                                        <p:tgtEl>
                                          <p:spTgt spid="29"/>
                                        </p:tgtEl>
                                      </p:cBhvr>
                                    </p:animEffect>
                                  </p:childTnLst>
                                </p:cTn>
                              </p:par>
                              <p:par>
                                <p:cTn id="24" presetID="10" presetClass="entr" presetSubtype="0" fill="hold"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10"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500"/>
                                        <p:tgtEl>
                                          <p:spTgt spid="37"/>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4">
                                            <p:txEl>
                                              <p:pRg st="0" end="0"/>
                                            </p:txEl>
                                          </p:spTgt>
                                        </p:tgtEl>
                                        <p:attrNameLst>
                                          <p:attrName>style.visibility</p:attrName>
                                        </p:attrNameLst>
                                      </p:cBhvr>
                                      <p:to>
                                        <p:strVal val="visible"/>
                                      </p:to>
                                    </p:set>
                                    <p:animEffect transition="in" filter="fade">
                                      <p:cBhvr>
                                        <p:cTn id="53" dur="500"/>
                                        <p:tgtEl>
                                          <p:spTgt spid="34">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500"/>
                                        <p:tgtEl>
                                          <p:spTgt spid="3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fade">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1">
                                            <p:txEl>
                                              <p:pRg st="0" end="0"/>
                                            </p:txEl>
                                          </p:spTgt>
                                        </p:tgtEl>
                                        <p:attrNameLst>
                                          <p:attrName>style.visibility</p:attrName>
                                        </p:attrNameLst>
                                      </p:cBhvr>
                                      <p:to>
                                        <p:strVal val="visible"/>
                                      </p:to>
                                    </p:set>
                                    <p:animEffect transition="in" filter="fade">
                                      <p:cBhvr>
                                        <p:cTn id="66"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build="p"/>
      <p:bldP spid="3" grpId="0" build="p"/>
      <p:bldP spid="6" grpId="0" animBg="1"/>
      <p:bldP spid="22" grpId="0"/>
      <p:bldP spid="23" grpId="0"/>
      <p:bldP spid="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908720"/>
            <a:ext cx="8709348" cy="4030618"/>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A spin is a condition of stalled flight in which the aircraft describes a spiral descent</a:t>
            </a:r>
          </a:p>
          <a:p>
            <a:r>
              <a:rPr lang="en-GB" dirty="0">
                <a:solidFill>
                  <a:schemeClr val="tx1">
                    <a:lumMod val="85000"/>
                    <a:lumOff val="15000"/>
                  </a:schemeClr>
                </a:solidFill>
              </a:rPr>
              <a:t>Balanced flight can be difficult to maintain close to stall</a:t>
            </a:r>
          </a:p>
          <a:p>
            <a:r>
              <a:rPr lang="en-GB" dirty="0">
                <a:solidFill>
                  <a:srgbClr val="FF0000"/>
                </a:solidFill>
              </a:rPr>
              <a:t>If yaw is allowed to occur close to the stall a spin may develop</a:t>
            </a:r>
          </a:p>
          <a:p>
            <a:pPr lvl="1"/>
            <a:r>
              <a:rPr lang="en-GB" dirty="0">
                <a:solidFill>
                  <a:schemeClr val="tx1">
                    <a:lumMod val="85000"/>
                    <a:lumOff val="15000"/>
                  </a:schemeClr>
                </a:solidFill>
              </a:rPr>
              <a:t>The </a:t>
            </a:r>
            <a:r>
              <a:rPr lang="en-GB">
                <a:solidFill>
                  <a:schemeClr val="tx1">
                    <a:lumMod val="85000"/>
                    <a:lumOff val="15000"/>
                  </a:schemeClr>
                </a:solidFill>
              </a:rPr>
              <a:t>inner wing decelerates</a:t>
            </a:r>
            <a:r>
              <a:rPr lang="en-GB" dirty="0">
                <a:solidFill>
                  <a:schemeClr val="tx1">
                    <a:lumMod val="85000"/>
                    <a:lumOff val="15000"/>
                  </a:schemeClr>
                </a:solidFill>
              </a:rPr>
              <a:t>, drops increasing AOA…and stalls</a:t>
            </a:r>
          </a:p>
          <a:p>
            <a:pPr lvl="1"/>
            <a:r>
              <a:rPr lang="en-GB" dirty="0">
                <a:solidFill>
                  <a:schemeClr val="tx1">
                    <a:lumMod val="85000"/>
                    <a:lumOff val="15000"/>
                  </a:schemeClr>
                </a:solidFill>
              </a:rPr>
              <a:t>The aircraft will then yaw and roll towards the stalled wing, the nose drops and a spin is entered </a:t>
            </a:r>
          </a:p>
          <a:p>
            <a:endParaRPr lang="en-GB" dirty="0">
              <a:solidFill>
                <a:schemeClr val="tx1">
                  <a:lumMod val="85000"/>
                  <a:lumOff val="15000"/>
                </a:schemeClr>
              </a:solidFill>
            </a:endParaRPr>
          </a:p>
          <a:p>
            <a:endParaRPr lang="en-GB" dirty="0">
              <a:solidFill>
                <a:srgbClr val="FF0000"/>
              </a:solidFill>
            </a:endParaRPr>
          </a:p>
          <a:p>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Spin Avoidance</a:t>
            </a:r>
            <a:endParaRPr lang="en-GB" dirty="0"/>
          </a:p>
        </p:txBody>
      </p:sp>
    </p:spTree>
    <p:extLst>
      <p:ext uri="{BB962C8B-B14F-4D97-AF65-F5344CB8AC3E}">
        <p14:creationId xmlns:p14="http://schemas.microsoft.com/office/powerpoint/2010/main" val="85697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908720"/>
            <a:ext cx="9138220" cy="4968552"/>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In a spin an aircraft is;</a:t>
            </a:r>
          </a:p>
          <a:p>
            <a:endParaRPr lang="en-GB" dirty="0">
              <a:solidFill>
                <a:schemeClr val="tx1">
                  <a:lumMod val="85000"/>
                  <a:lumOff val="15000"/>
                </a:schemeClr>
              </a:solidFill>
            </a:endParaRPr>
          </a:p>
          <a:p>
            <a:pPr lvl="1"/>
            <a:r>
              <a:rPr lang="en-GB" dirty="0">
                <a:solidFill>
                  <a:schemeClr val="tx1">
                    <a:lumMod val="85000"/>
                    <a:lumOff val="15000"/>
                  </a:schemeClr>
                </a:solidFill>
              </a:rPr>
              <a:t>Stalled</a:t>
            </a:r>
          </a:p>
          <a:p>
            <a:pPr lvl="1"/>
            <a:r>
              <a:rPr lang="en-GB" dirty="0">
                <a:solidFill>
                  <a:schemeClr val="tx1">
                    <a:lumMod val="85000"/>
                    <a:lumOff val="15000"/>
                  </a:schemeClr>
                </a:solidFill>
              </a:rPr>
              <a:t>Rolling</a:t>
            </a:r>
          </a:p>
          <a:p>
            <a:pPr lvl="1"/>
            <a:r>
              <a:rPr lang="en-GB" dirty="0">
                <a:solidFill>
                  <a:schemeClr val="tx1">
                    <a:lumMod val="85000"/>
                    <a:lumOff val="15000"/>
                  </a:schemeClr>
                </a:solidFill>
              </a:rPr>
              <a:t>Yawing</a:t>
            </a:r>
          </a:p>
          <a:p>
            <a:pPr lvl="1"/>
            <a:r>
              <a:rPr lang="en-GB" dirty="0">
                <a:solidFill>
                  <a:schemeClr val="tx1">
                    <a:lumMod val="85000"/>
                    <a:lumOff val="15000"/>
                  </a:schemeClr>
                </a:solidFill>
              </a:rPr>
              <a:t>Pitching</a:t>
            </a:r>
          </a:p>
          <a:p>
            <a:pPr lvl="1"/>
            <a:r>
              <a:rPr lang="en-GB" dirty="0">
                <a:solidFill>
                  <a:schemeClr val="tx1">
                    <a:lumMod val="85000"/>
                    <a:lumOff val="15000"/>
                  </a:schemeClr>
                </a:solidFill>
              </a:rPr>
              <a:t>Side-slipping</a:t>
            </a:r>
          </a:p>
          <a:p>
            <a:pPr marL="457200" lvl="1" indent="0">
              <a:buNone/>
            </a:pPr>
            <a:r>
              <a:rPr lang="en-GB" sz="4800" dirty="0">
                <a:solidFill>
                  <a:schemeClr val="tx1">
                    <a:lumMod val="85000"/>
                    <a:lumOff val="15000"/>
                  </a:schemeClr>
                </a:solidFill>
              </a:rPr>
              <a:t>	 </a:t>
            </a:r>
            <a:r>
              <a:rPr lang="en-GB" sz="4800" dirty="0">
                <a:solidFill>
                  <a:srgbClr val="FF0000"/>
                </a:solidFill>
              </a:rPr>
              <a:t>LOSING HEIGHT RAPIDLY!</a:t>
            </a:r>
            <a:endParaRPr lang="en-GB" dirty="0">
              <a:solidFill>
                <a:schemeClr val="tx1">
                  <a:lumMod val="85000"/>
                  <a:lumOff val="15000"/>
                </a:schemeClr>
              </a:solidFill>
            </a:endParaRPr>
          </a:p>
          <a:p>
            <a:r>
              <a:rPr lang="en-GB" dirty="0">
                <a:solidFill>
                  <a:schemeClr val="tx1">
                    <a:lumMod val="85000"/>
                    <a:lumOff val="15000"/>
                  </a:schemeClr>
                </a:solidFill>
              </a:rPr>
              <a:t>The rotation in a spin can be very disorientating – watch this!</a:t>
            </a:r>
          </a:p>
          <a:p>
            <a:pPr marL="0" lvl="1" indent="0">
              <a:buNone/>
            </a:pPr>
            <a:r>
              <a:rPr lang="en-GB" dirty="0">
                <a:hlinkClick r:id="rId2"/>
              </a:rPr>
              <a:t>	    https://www.youtube.com/watch?v=eVGtsK7vvnA</a:t>
            </a:r>
            <a:endParaRPr lang="en-GB" dirty="0">
              <a:solidFill>
                <a:schemeClr val="tx1">
                  <a:lumMod val="85000"/>
                  <a:lumOff val="15000"/>
                </a:schemeClr>
              </a:solidFill>
            </a:endParaRPr>
          </a:p>
          <a:p>
            <a:pPr marL="0" indent="0">
              <a:buNone/>
            </a:pPr>
            <a:endParaRPr lang="en-GB" dirty="0">
              <a:solidFill>
                <a:schemeClr val="tx1">
                  <a:lumMod val="85000"/>
                  <a:lumOff val="15000"/>
                </a:schemeClr>
              </a:solidFill>
            </a:endParaRPr>
          </a:p>
          <a:p>
            <a:endParaRPr lang="en-GB" dirty="0">
              <a:solidFill>
                <a:srgbClr val="FF0000"/>
              </a:solidFill>
            </a:endParaRPr>
          </a:p>
          <a:p>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Spin Avoidance</a:t>
            </a:r>
            <a:endParaRPr lang="en-GB" dirty="0"/>
          </a:p>
        </p:txBody>
      </p:sp>
      <p:sp>
        <p:nvSpPr>
          <p:cNvPr id="2" name="TextBox 1"/>
          <p:cNvSpPr txBox="1"/>
          <p:nvPr/>
        </p:nvSpPr>
        <p:spPr>
          <a:xfrm>
            <a:off x="2936776" y="5877272"/>
            <a:ext cx="4176464" cy="369332"/>
          </a:xfrm>
          <a:prstGeom prst="rect">
            <a:avLst/>
          </a:prstGeom>
          <a:noFill/>
        </p:spPr>
        <p:txBody>
          <a:bodyPr wrap="square" rtlCol="0">
            <a:spAutoFit/>
          </a:bodyPr>
          <a:lstStyle/>
          <a:p>
            <a:r>
              <a:rPr lang="en-GB" dirty="0">
                <a:solidFill>
                  <a:schemeClr val="tx1">
                    <a:lumMod val="85000"/>
                    <a:lumOff val="15000"/>
                  </a:schemeClr>
                </a:solidFill>
              </a:rPr>
              <a:t>Apologies for the swearing </a:t>
            </a:r>
            <a:r>
              <a:rPr lang="en-GB" dirty="0">
                <a:solidFill>
                  <a:schemeClr val="tx1">
                    <a:lumMod val="85000"/>
                    <a:lumOff val="15000"/>
                  </a:schemeClr>
                </a:solidFill>
                <a:sym typeface="Wingdings" panose="05000000000000000000" pitchFamily="2" charset="2"/>
              </a:rPr>
              <a:t></a:t>
            </a:r>
            <a:endParaRPr lang="en-GB" dirty="0">
              <a:solidFill>
                <a:schemeClr val="tx1">
                  <a:lumMod val="85000"/>
                  <a:lumOff val="15000"/>
                </a:schemeClr>
              </a:solidFill>
            </a:endParaRPr>
          </a:p>
        </p:txBody>
      </p:sp>
    </p:spTree>
    <p:extLst>
      <p:ext uri="{BB962C8B-B14F-4D97-AF65-F5344CB8AC3E}">
        <p14:creationId xmlns:p14="http://schemas.microsoft.com/office/powerpoint/2010/main" val="3111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500"/>
                                        <p:tgtEl>
                                          <p:spTgt spid="7">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fade">
                                      <p:cBhvr>
                                        <p:cTn id="15" dur="500"/>
                                        <p:tgtEl>
                                          <p:spTgt spid="7">
                                            <p:txEl>
                                              <p:pRg st="4" end="4"/>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5" end="5"/>
                                            </p:txEl>
                                          </p:spTgt>
                                        </p:tgtEl>
                                        <p:attrNameLst>
                                          <p:attrName>style.visibility</p:attrName>
                                        </p:attrNameLst>
                                      </p:cBhvr>
                                      <p:to>
                                        <p:strVal val="visible"/>
                                      </p:to>
                                    </p:set>
                                    <p:animEffect transition="in" filter="fade">
                                      <p:cBhvr>
                                        <p:cTn id="18" dur="500"/>
                                        <p:tgtEl>
                                          <p:spTgt spid="7">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animEffect transition="in" filter="fade">
                                      <p:cBhvr>
                                        <p:cTn id="21" dur="500"/>
                                        <p:tgtEl>
                                          <p:spTgt spid="7">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7" end="7"/>
                                            </p:txEl>
                                          </p:spTgt>
                                        </p:tgtEl>
                                        <p:attrNameLst>
                                          <p:attrName>style.visibility</p:attrName>
                                        </p:attrNameLst>
                                      </p:cBhvr>
                                      <p:to>
                                        <p:strVal val="visible"/>
                                      </p:to>
                                    </p:set>
                                    <p:animEffect transition="in" filter="fade">
                                      <p:cBhvr>
                                        <p:cTn id="24" dur="500"/>
                                        <p:tgtEl>
                                          <p:spTgt spid="7">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xEl>
                                              <p:pRg st="8" end="8"/>
                                            </p:txEl>
                                          </p:spTgt>
                                        </p:tgtEl>
                                        <p:attrNameLst>
                                          <p:attrName>style.visibility</p:attrName>
                                        </p:attrNameLst>
                                      </p:cBhvr>
                                      <p:to>
                                        <p:strVal val="visible"/>
                                      </p:to>
                                    </p:set>
                                    <p:animEffect transition="in" filter="fade">
                                      <p:cBhvr>
                                        <p:cTn id="29" dur="500"/>
                                        <p:tgtEl>
                                          <p:spTgt spid="7">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xEl>
                                              <p:pRg st="9" end="9"/>
                                            </p:txEl>
                                          </p:spTgt>
                                        </p:tgtEl>
                                        <p:attrNameLst>
                                          <p:attrName>style.visibility</p:attrName>
                                        </p:attrNameLst>
                                      </p:cBhvr>
                                      <p:to>
                                        <p:strVal val="visible"/>
                                      </p:to>
                                    </p:set>
                                    <p:animEffect transition="in" filter="fade">
                                      <p:cBhvr>
                                        <p:cTn id="34" dur="500"/>
                                        <p:tgtEl>
                                          <p:spTgt spid="7">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
                                            <p:txEl>
                                              <p:pRg st="10" end="10"/>
                                            </p:txEl>
                                          </p:spTgt>
                                        </p:tgtEl>
                                        <p:attrNameLst>
                                          <p:attrName>style.visibility</p:attrName>
                                        </p:attrNameLst>
                                      </p:cBhvr>
                                      <p:to>
                                        <p:strVal val="visible"/>
                                      </p:to>
                                    </p:set>
                                    <p:animEffect transition="in" filter="fade">
                                      <p:cBhvr>
                                        <p:cTn id="37" dur="500"/>
                                        <p:tgtEl>
                                          <p:spTgt spid="7">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95300" y="908720"/>
            <a:ext cx="8709348" cy="4608512"/>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Avoid temptation to pick up a dropped wing with ailerons close to the stall</a:t>
            </a:r>
          </a:p>
          <a:p>
            <a:pPr lvl="1"/>
            <a:r>
              <a:rPr lang="en-GB" dirty="0">
                <a:solidFill>
                  <a:schemeClr val="tx1">
                    <a:lumMod val="85000"/>
                    <a:lumOff val="15000"/>
                  </a:schemeClr>
                </a:solidFill>
              </a:rPr>
              <a:t>It may have the reverse effect!</a:t>
            </a:r>
          </a:p>
          <a:p>
            <a:r>
              <a:rPr lang="en-GB" dirty="0">
                <a:solidFill>
                  <a:schemeClr val="tx1">
                    <a:lumMod val="85000"/>
                    <a:lumOff val="15000"/>
                  </a:schemeClr>
                </a:solidFill>
              </a:rPr>
              <a:t>Maintain balance accurately with rudder when flying slow</a:t>
            </a:r>
          </a:p>
          <a:p>
            <a:pPr lvl="1"/>
            <a:r>
              <a:rPr lang="en-GB" dirty="0">
                <a:solidFill>
                  <a:schemeClr val="tx1">
                    <a:lumMod val="85000"/>
                    <a:lumOff val="15000"/>
                  </a:schemeClr>
                </a:solidFill>
              </a:rPr>
              <a:t>Never practice slow flight near the ground</a:t>
            </a:r>
          </a:p>
          <a:p>
            <a:r>
              <a:rPr lang="en-GB" dirty="0">
                <a:solidFill>
                  <a:schemeClr val="tx1">
                    <a:lumMod val="85000"/>
                    <a:lumOff val="15000"/>
                  </a:schemeClr>
                </a:solidFill>
              </a:rPr>
              <a:t>Control airspeed accurately when turning and with flaps</a:t>
            </a:r>
          </a:p>
          <a:p>
            <a:pPr lvl="1"/>
            <a:r>
              <a:rPr lang="en-GB" dirty="0">
                <a:solidFill>
                  <a:srgbClr val="FF0000"/>
                </a:solidFill>
              </a:rPr>
              <a:t>Base to final turn…the ‘Deadly’ turn!</a:t>
            </a:r>
          </a:p>
          <a:p>
            <a:pPr marL="0" indent="0">
              <a:buNone/>
            </a:pPr>
            <a:endParaRPr lang="en-GB" dirty="0">
              <a:solidFill>
                <a:schemeClr val="tx1">
                  <a:lumMod val="85000"/>
                  <a:lumOff val="15000"/>
                </a:schemeClr>
              </a:solidFill>
            </a:endParaRPr>
          </a:p>
          <a:p>
            <a:pPr marL="0" indent="0">
              <a:buNone/>
            </a:pPr>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Spin Avoidance/Prevention</a:t>
            </a:r>
            <a:endParaRPr lang="en-GB" dirty="0"/>
          </a:p>
        </p:txBody>
      </p:sp>
    </p:spTree>
    <p:extLst>
      <p:ext uri="{BB962C8B-B14F-4D97-AF65-F5344CB8AC3E}">
        <p14:creationId xmlns:p14="http://schemas.microsoft.com/office/powerpoint/2010/main" val="182933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fade">
                                      <p:cBhvr>
                                        <p:cTn id="10" dur="500"/>
                                        <p:tgtEl>
                                          <p:spTgt spid="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4" end="4"/>
                                            </p:txEl>
                                          </p:spTgt>
                                        </p:tgtEl>
                                        <p:attrNameLst>
                                          <p:attrName>style.visibility</p:attrName>
                                        </p:attrNameLst>
                                      </p:cBhvr>
                                      <p:to>
                                        <p:strVal val="visible"/>
                                      </p:to>
                                    </p:set>
                                    <p:animEffect transition="in" filter="fade">
                                      <p:cBhvr>
                                        <p:cTn id="18" dur="500"/>
                                        <p:tgtEl>
                                          <p:spTgt spid="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xEl>
                                              <p:pRg st="6" end="6"/>
                                            </p:txEl>
                                          </p:spTgt>
                                        </p:tgtEl>
                                        <p:attrNameLst>
                                          <p:attrName>style.visibility</p:attrName>
                                        </p:attrNameLst>
                                      </p:cBhvr>
                                      <p:to>
                                        <p:strVal val="visible"/>
                                      </p:to>
                                    </p:set>
                                    <p:animEffect transition="in" filter="fade">
                                      <p:cBhvr>
                                        <p:cTn id="26"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88504" y="908720"/>
            <a:ext cx="8709348" cy="5688632"/>
          </a:xfrm>
        </p:spPr>
        <p:txBody>
          <a:bodyPr/>
          <a:lstStyle/>
          <a:p>
            <a:pPr marL="0" indent="0">
              <a:buNone/>
            </a:pPr>
            <a:endParaRPr lang="en-GB" dirty="0">
              <a:solidFill>
                <a:schemeClr val="tx1">
                  <a:lumMod val="85000"/>
                  <a:lumOff val="15000"/>
                </a:schemeClr>
              </a:solidFill>
            </a:endParaRPr>
          </a:p>
          <a:p>
            <a:r>
              <a:rPr lang="en-GB" dirty="0">
                <a:solidFill>
                  <a:schemeClr val="tx1">
                    <a:lumMod val="85000"/>
                    <a:lumOff val="15000"/>
                  </a:schemeClr>
                </a:solidFill>
              </a:rPr>
              <a:t>Recovery</a:t>
            </a:r>
          </a:p>
          <a:p>
            <a:pPr lvl="1"/>
            <a:r>
              <a:rPr lang="en-GB" dirty="0">
                <a:solidFill>
                  <a:schemeClr val="tx1">
                    <a:lumMod val="85000"/>
                    <a:lumOff val="15000"/>
                  </a:schemeClr>
                </a:solidFill>
              </a:rPr>
              <a:t>Close throttle</a:t>
            </a:r>
          </a:p>
          <a:p>
            <a:pPr lvl="1"/>
            <a:r>
              <a:rPr lang="en-GB" dirty="0">
                <a:solidFill>
                  <a:schemeClr val="tx1">
                    <a:lumMod val="85000"/>
                    <a:lumOff val="15000"/>
                  </a:schemeClr>
                </a:solidFill>
              </a:rPr>
              <a:t>Ailerons</a:t>
            </a:r>
            <a:r>
              <a:rPr lang="en-GB" dirty="0">
                <a:solidFill>
                  <a:srgbClr val="FF0000"/>
                </a:solidFill>
              </a:rPr>
              <a:t> neutral </a:t>
            </a:r>
            <a:r>
              <a:rPr lang="en-GB" dirty="0">
                <a:solidFill>
                  <a:schemeClr val="tx1">
                    <a:lumMod val="85000"/>
                    <a:lumOff val="15000"/>
                  </a:schemeClr>
                </a:solidFill>
              </a:rPr>
              <a:t>(or let go of the stick!)</a:t>
            </a:r>
          </a:p>
          <a:p>
            <a:pPr lvl="1"/>
            <a:r>
              <a:rPr lang="en-GB" dirty="0">
                <a:solidFill>
                  <a:schemeClr val="tx1">
                    <a:lumMod val="85000"/>
                    <a:lumOff val="15000"/>
                  </a:schemeClr>
                </a:solidFill>
              </a:rPr>
              <a:t>Full </a:t>
            </a:r>
            <a:r>
              <a:rPr lang="en-GB" dirty="0">
                <a:solidFill>
                  <a:srgbClr val="FF0000"/>
                </a:solidFill>
              </a:rPr>
              <a:t>opposite</a:t>
            </a:r>
            <a:r>
              <a:rPr lang="en-GB" dirty="0">
                <a:solidFill>
                  <a:schemeClr val="tx1">
                    <a:lumMod val="85000"/>
                    <a:lumOff val="15000"/>
                  </a:schemeClr>
                </a:solidFill>
              </a:rPr>
              <a:t> rudder to direction of spin (look directly over nose to determine direction of spin)</a:t>
            </a:r>
          </a:p>
          <a:p>
            <a:pPr lvl="1"/>
            <a:r>
              <a:rPr lang="en-GB" dirty="0">
                <a:solidFill>
                  <a:srgbClr val="FF0000"/>
                </a:solidFill>
              </a:rPr>
              <a:t>PAUSE</a:t>
            </a:r>
          </a:p>
          <a:p>
            <a:pPr lvl="1"/>
            <a:r>
              <a:rPr lang="en-GB" dirty="0">
                <a:solidFill>
                  <a:schemeClr val="tx1">
                    <a:lumMod val="85000"/>
                    <a:lumOff val="15000"/>
                  </a:schemeClr>
                </a:solidFill>
              </a:rPr>
              <a:t>Stick forward until spin stops (if it hasn’t already)</a:t>
            </a:r>
          </a:p>
          <a:p>
            <a:pPr lvl="1"/>
            <a:r>
              <a:rPr lang="en-GB" dirty="0">
                <a:solidFill>
                  <a:schemeClr val="tx1">
                    <a:lumMod val="85000"/>
                    <a:lumOff val="15000"/>
                  </a:schemeClr>
                </a:solidFill>
              </a:rPr>
              <a:t>Centralise rudder</a:t>
            </a:r>
          </a:p>
          <a:p>
            <a:pPr lvl="1"/>
            <a:r>
              <a:rPr lang="en-GB" dirty="0">
                <a:solidFill>
                  <a:schemeClr val="tx1">
                    <a:lumMod val="85000"/>
                    <a:lumOff val="15000"/>
                  </a:schemeClr>
                </a:solidFill>
              </a:rPr>
              <a:t>Pull out of dive</a:t>
            </a:r>
          </a:p>
          <a:p>
            <a:pPr marL="457200" lvl="1" indent="0">
              <a:buNone/>
            </a:pPr>
            <a:endParaRPr lang="en-GB" dirty="0">
              <a:solidFill>
                <a:schemeClr val="tx1">
                  <a:lumMod val="85000"/>
                  <a:lumOff val="15000"/>
                </a:schemeClr>
              </a:solidFill>
            </a:endParaRPr>
          </a:p>
          <a:p>
            <a:pPr marL="457200" lvl="1" indent="0">
              <a:buNone/>
            </a:pPr>
            <a:r>
              <a:rPr lang="en-GB" i="1" dirty="0">
                <a:solidFill>
                  <a:schemeClr val="tx1">
                    <a:lumMod val="65000"/>
                    <a:lumOff val="35000"/>
                  </a:schemeClr>
                </a:solidFill>
              </a:rPr>
              <a:t>‘Look straight down over the nose and push on the rudder to catch up with the world. If the world is racing away to the left, push the left rudder’  Curtis Pitts</a:t>
            </a:r>
          </a:p>
          <a:p>
            <a:pPr marL="0" indent="0">
              <a:buNone/>
            </a:pPr>
            <a:endParaRPr lang="en-GB" dirty="0">
              <a:solidFill>
                <a:schemeClr val="tx1">
                  <a:lumMod val="85000"/>
                  <a:lumOff val="15000"/>
                </a:schemeClr>
              </a:solidFill>
            </a:endParaRPr>
          </a:p>
          <a:p>
            <a:pPr marL="0" indent="0">
              <a:buNone/>
            </a:pPr>
            <a:endParaRPr lang="en-GB" dirty="0">
              <a:solidFill>
                <a:schemeClr val="tx1">
                  <a:lumMod val="85000"/>
                  <a:lumOff val="15000"/>
                </a:schemeClr>
              </a:solidFill>
            </a:endParaRPr>
          </a:p>
        </p:txBody>
      </p:sp>
      <p:sp>
        <p:nvSpPr>
          <p:cNvPr id="8" name="Title 7"/>
          <p:cNvSpPr>
            <a:spLocks noGrp="1"/>
          </p:cNvSpPr>
          <p:nvPr>
            <p:ph type="title"/>
          </p:nvPr>
        </p:nvSpPr>
        <p:spPr>
          <a:xfrm>
            <a:off x="495300" y="332656"/>
            <a:ext cx="8915400" cy="1008534"/>
          </a:xfrm>
        </p:spPr>
        <p:txBody>
          <a:bodyPr/>
          <a:lstStyle/>
          <a:p>
            <a:r>
              <a:rPr lang="en-GB" sz="2800" dirty="0">
                <a:solidFill>
                  <a:schemeClr val="tx1">
                    <a:lumMod val="85000"/>
                    <a:lumOff val="15000"/>
                  </a:schemeClr>
                </a:solidFill>
              </a:rPr>
              <a:t>Spin Avoidance/Prevention</a:t>
            </a:r>
            <a:endParaRPr lang="en-GB" dirty="0"/>
          </a:p>
        </p:txBody>
      </p:sp>
    </p:spTree>
    <p:extLst>
      <p:ext uri="{BB962C8B-B14F-4D97-AF65-F5344CB8AC3E}">
        <p14:creationId xmlns:p14="http://schemas.microsoft.com/office/powerpoint/2010/main" val="4050855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8" end="8"/>
                                            </p:txEl>
                                          </p:spTgt>
                                        </p:tgtEl>
                                        <p:attrNameLst>
                                          <p:attrName>style.visibility</p:attrName>
                                        </p:attrNameLst>
                                      </p:cBhvr>
                                      <p:to>
                                        <p:strVal val="visible"/>
                                      </p:to>
                                    </p:set>
                                    <p:animEffect transition="in" filter="fade">
                                      <p:cBhvr>
                                        <p:cTn id="42" dur="500"/>
                                        <p:tgtEl>
                                          <p:spTgt spid="7">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animEffect transition="in" filter="fade">
                                      <p:cBhvr>
                                        <p:cTn id="45"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188640"/>
            <a:ext cx="8915400" cy="792088"/>
          </a:xfrm>
        </p:spPr>
        <p:txBody>
          <a:bodyPr/>
          <a:lstStyle/>
          <a:p>
            <a:br>
              <a:rPr lang="en-GB" sz="3200" dirty="0">
                <a:solidFill>
                  <a:schemeClr val="tx1">
                    <a:lumMod val="75000"/>
                    <a:lumOff val="25000"/>
                  </a:schemeClr>
                </a:solidFill>
              </a:rPr>
            </a:br>
            <a:r>
              <a:rPr lang="en-GB" sz="3200" dirty="0">
                <a:solidFill>
                  <a:schemeClr val="tx1">
                    <a:lumMod val="85000"/>
                    <a:lumOff val="15000"/>
                  </a:schemeClr>
                </a:solidFill>
              </a:rPr>
              <a:t>Airmanship</a:t>
            </a:r>
            <a:br>
              <a:rPr lang="en-GB" sz="3200" dirty="0">
                <a:solidFill>
                  <a:srgbClr val="FF0000"/>
                </a:solidFill>
              </a:rPr>
            </a:br>
            <a:endParaRPr lang="en-GB" sz="3200" dirty="0">
              <a:solidFill>
                <a:schemeClr val="tx1">
                  <a:lumMod val="50000"/>
                  <a:lumOff val="50000"/>
                </a:schemeClr>
              </a:solidFill>
            </a:endParaRPr>
          </a:p>
        </p:txBody>
      </p:sp>
      <p:grpSp>
        <p:nvGrpSpPr>
          <p:cNvPr id="17" name="Group 16"/>
          <p:cNvGrpSpPr/>
          <p:nvPr/>
        </p:nvGrpSpPr>
        <p:grpSpPr>
          <a:xfrm>
            <a:off x="-360040" y="692696"/>
            <a:ext cx="2648744" cy="6093297"/>
            <a:chOff x="0" y="764703"/>
            <a:chExt cx="2648744" cy="6093297"/>
          </a:xfrm>
        </p:grpSpPr>
        <p:sp>
          <p:nvSpPr>
            <p:cNvPr id="14" name="Rectangle 13"/>
            <p:cNvSpPr/>
            <p:nvPr/>
          </p:nvSpPr>
          <p:spPr>
            <a:xfrm>
              <a:off x="0" y="5949280"/>
              <a:ext cx="2648744" cy="908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1142942" y="5877272"/>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1136576" y="4869160"/>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val 1"/>
            <p:cNvSpPr/>
            <p:nvPr/>
          </p:nvSpPr>
          <p:spPr>
            <a:xfrm>
              <a:off x="1136576" y="802432"/>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136576" y="1818928"/>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p:cNvSpPr/>
            <p:nvPr/>
          </p:nvSpPr>
          <p:spPr>
            <a:xfrm>
              <a:off x="1136576" y="2854221"/>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p:cNvSpPr/>
            <p:nvPr/>
          </p:nvSpPr>
          <p:spPr>
            <a:xfrm>
              <a:off x="1136576" y="3861048"/>
              <a:ext cx="864096" cy="864096"/>
            </a:xfrm>
            <a:prstGeom prst="ellipse">
              <a:avLst/>
            </a:prstGeom>
            <a:solidFill>
              <a:srgbClr val="FF0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p:cNvSpPr txBox="1">
              <a:spLocks/>
            </p:cNvSpPr>
            <p:nvPr/>
          </p:nvSpPr>
          <p:spPr bwMode="auto">
            <a:xfrm>
              <a:off x="1280592" y="1772816"/>
              <a:ext cx="792088" cy="41044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5600" b="1" dirty="0">
                  <a:solidFill>
                    <a:schemeClr val="bg1"/>
                  </a:solidFill>
                </a:rPr>
                <a:t>A</a:t>
              </a:r>
            </a:p>
            <a:p>
              <a:pPr marL="0" indent="0">
                <a:buFont typeface="Arial" charset="0"/>
                <a:buNone/>
              </a:pPr>
              <a:r>
                <a:rPr lang="en-GB" sz="5600" b="1" dirty="0">
                  <a:solidFill>
                    <a:schemeClr val="bg1"/>
                  </a:solidFill>
                </a:rPr>
                <a:t>S</a:t>
              </a:r>
            </a:p>
            <a:p>
              <a:pPr marL="0" indent="0">
                <a:buFont typeface="Arial" charset="0"/>
                <a:buNone/>
              </a:pPr>
              <a:r>
                <a:rPr lang="en-GB" sz="5600" b="1" dirty="0">
                  <a:solidFill>
                    <a:schemeClr val="bg1"/>
                  </a:solidFill>
                </a:rPr>
                <a:t>E</a:t>
              </a:r>
            </a:p>
            <a:p>
              <a:pPr marL="0" indent="0">
                <a:buFont typeface="Arial" charset="0"/>
                <a:buNone/>
              </a:pPr>
              <a:endParaRPr lang="en-GB" sz="5600" b="1" dirty="0">
                <a:solidFill>
                  <a:schemeClr val="bg1"/>
                </a:solidFill>
              </a:endParaRPr>
            </a:p>
            <a:p>
              <a:pPr marL="0" indent="0">
                <a:buFont typeface="Arial" charset="0"/>
                <a:buNone/>
              </a:pPr>
              <a:endParaRPr lang="en-GB" sz="5600" b="1" dirty="0">
                <a:solidFill>
                  <a:schemeClr val="bg1"/>
                </a:solidFill>
              </a:endParaRPr>
            </a:p>
          </p:txBody>
        </p:sp>
        <p:sp>
          <p:nvSpPr>
            <p:cNvPr id="10" name="Content Placeholder 2"/>
            <p:cNvSpPr txBox="1">
              <a:spLocks/>
            </p:cNvSpPr>
            <p:nvPr/>
          </p:nvSpPr>
          <p:spPr bwMode="auto">
            <a:xfrm>
              <a:off x="1280592" y="4797152"/>
              <a:ext cx="792088" cy="864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5600" b="1" dirty="0">
                  <a:solidFill>
                    <a:schemeClr val="bg1"/>
                  </a:solidFill>
                </a:rPr>
                <a:t>L</a:t>
              </a:r>
            </a:p>
          </p:txBody>
        </p:sp>
        <p:sp>
          <p:nvSpPr>
            <p:cNvPr id="15" name="Content Placeholder 2"/>
            <p:cNvSpPr txBox="1">
              <a:spLocks/>
            </p:cNvSpPr>
            <p:nvPr/>
          </p:nvSpPr>
          <p:spPr bwMode="auto">
            <a:xfrm>
              <a:off x="1280592" y="5805263"/>
              <a:ext cx="792088" cy="864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5600" b="1" dirty="0">
                  <a:solidFill>
                    <a:schemeClr val="bg1"/>
                  </a:solidFill>
                </a:rPr>
                <a:t>L</a:t>
              </a:r>
            </a:p>
          </p:txBody>
        </p:sp>
        <p:sp>
          <p:nvSpPr>
            <p:cNvPr id="16" name="Content Placeholder 2"/>
            <p:cNvSpPr txBox="1">
              <a:spLocks/>
            </p:cNvSpPr>
            <p:nvPr/>
          </p:nvSpPr>
          <p:spPr bwMode="auto">
            <a:xfrm>
              <a:off x="1208584" y="764703"/>
              <a:ext cx="792088" cy="8640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GB" sz="5600" b="1" dirty="0">
                  <a:solidFill>
                    <a:schemeClr val="bg1"/>
                  </a:solidFill>
                </a:rPr>
                <a:t>H</a:t>
              </a:r>
            </a:p>
          </p:txBody>
        </p:sp>
      </p:grpSp>
      <p:sp>
        <p:nvSpPr>
          <p:cNvPr id="5" name="Content Placeholder 2"/>
          <p:cNvSpPr txBox="1">
            <a:spLocks/>
          </p:cNvSpPr>
          <p:nvPr/>
        </p:nvSpPr>
        <p:spPr bwMode="auto">
          <a:xfrm>
            <a:off x="1856656" y="908720"/>
            <a:ext cx="8208912" cy="6120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2"/>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ts val="3400"/>
              </a:lnSpc>
              <a:buFont typeface="Arial" charset="0"/>
              <a:buNone/>
            </a:pPr>
            <a:r>
              <a:rPr lang="en-GB" dirty="0">
                <a:solidFill>
                  <a:srgbClr val="FF0000"/>
                </a:solidFill>
              </a:rPr>
              <a:t>Height</a:t>
            </a:r>
            <a:r>
              <a:rPr lang="en-GB" dirty="0"/>
              <a:t> – minimum 1000 AGL</a:t>
            </a:r>
          </a:p>
          <a:p>
            <a:pPr marL="0" indent="0">
              <a:lnSpc>
                <a:spcPts val="3400"/>
              </a:lnSpc>
              <a:buFont typeface="Arial" charset="0"/>
              <a:buNone/>
            </a:pPr>
            <a:endParaRPr lang="en-GB" dirty="0"/>
          </a:p>
          <a:p>
            <a:pPr marL="0" indent="0">
              <a:lnSpc>
                <a:spcPts val="3400"/>
              </a:lnSpc>
              <a:buFont typeface="Arial" charset="0"/>
              <a:buNone/>
            </a:pPr>
            <a:r>
              <a:rPr lang="en-GB" dirty="0">
                <a:solidFill>
                  <a:srgbClr val="FF0000"/>
                </a:solidFill>
              </a:rPr>
              <a:t>Airframe</a:t>
            </a:r>
            <a:r>
              <a:rPr lang="en-GB" dirty="0"/>
              <a:t> - flaps set as applicable, limit speed noted</a:t>
            </a:r>
          </a:p>
          <a:p>
            <a:pPr marL="0" indent="0">
              <a:lnSpc>
                <a:spcPts val="3400"/>
              </a:lnSpc>
              <a:buFont typeface="Arial" charset="0"/>
              <a:buNone/>
            </a:pPr>
            <a:endParaRPr lang="en-GB" dirty="0"/>
          </a:p>
          <a:p>
            <a:pPr marL="0" indent="0">
              <a:lnSpc>
                <a:spcPts val="3400"/>
              </a:lnSpc>
              <a:buFont typeface="Arial" charset="0"/>
              <a:buNone/>
            </a:pPr>
            <a:r>
              <a:rPr lang="en-GB" dirty="0">
                <a:solidFill>
                  <a:srgbClr val="FF0000"/>
                </a:solidFill>
              </a:rPr>
              <a:t>Security</a:t>
            </a:r>
            <a:r>
              <a:rPr lang="en-GB" dirty="0"/>
              <a:t> – straps loose articles</a:t>
            </a:r>
          </a:p>
          <a:p>
            <a:pPr marL="0" indent="0">
              <a:lnSpc>
                <a:spcPts val="3400"/>
              </a:lnSpc>
              <a:buFont typeface="Arial" charset="0"/>
              <a:buNone/>
            </a:pPr>
            <a:endParaRPr lang="en-GB" dirty="0"/>
          </a:p>
          <a:p>
            <a:pPr marL="0" indent="0">
              <a:lnSpc>
                <a:spcPts val="3400"/>
              </a:lnSpc>
              <a:buFont typeface="Arial" charset="0"/>
              <a:buNone/>
            </a:pPr>
            <a:r>
              <a:rPr lang="en-GB" dirty="0">
                <a:solidFill>
                  <a:srgbClr val="FF0000"/>
                </a:solidFill>
              </a:rPr>
              <a:t>Engine</a:t>
            </a:r>
            <a:r>
              <a:rPr lang="en-GB" dirty="0"/>
              <a:t> – Temperatures and Pressure OK, fuel level</a:t>
            </a:r>
          </a:p>
          <a:p>
            <a:pPr marL="0" indent="0">
              <a:lnSpc>
                <a:spcPts val="3400"/>
              </a:lnSpc>
              <a:buFont typeface="Arial" charset="0"/>
              <a:buNone/>
            </a:pPr>
            <a:endParaRPr lang="en-GB" dirty="0"/>
          </a:p>
          <a:p>
            <a:pPr marL="0" indent="0">
              <a:lnSpc>
                <a:spcPts val="3400"/>
              </a:lnSpc>
              <a:buFont typeface="Arial" charset="0"/>
              <a:buNone/>
            </a:pPr>
            <a:r>
              <a:rPr lang="en-GB" dirty="0">
                <a:solidFill>
                  <a:srgbClr val="FF0000"/>
                </a:solidFill>
              </a:rPr>
              <a:t>Location</a:t>
            </a:r>
            <a:r>
              <a:rPr lang="en-GB" dirty="0"/>
              <a:t> – Clear of </a:t>
            </a:r>
            <a:r>
              <a:rPr lang="en-GB" dirty="0">
                <a:solidFill>
                  <a:srgbClr val="FF0000"/>
                </a:solidFill>
              </a:rPr>
              <a:t>A</a:t>
            </a:r>
            <a:r>
              <a:rPr lang="en-GB" dirty="0"/>
              <a:t>irspace, </a:t>
            </a:r>
            <a:r>
              <a:rPr lang="en-GB" dirty="0">
                <a:solidFill>
                  <a:srgbClr val="FF0000"/>
                </a:solidFill>
              </a:rPr>
              <a:t>B</a:t>
            </a:r>
            <a:r>
              <a:rPr lang="en-GB" dirty="0"/>
              <a:t>uilt up areas, </a:t>
            </a:r>
            <a:r>
              <a:rPr lang="en-GB" dirty="0">
                <a:solidFill>
                  <a:srgbClr val="FF0000"/>
                </a:solidFill>
              </a:rPr>
              <a:t>C</a:t>
            </a:r>
            <a:r>
              <a:rPr lang="en-GB" dirty="0"/>
              <a:t>loud</a:t>
            </a:r>
          </a:p>
          <a:p>
            <a:pPr marL="0" indent="0">
              <a:lnSpc>
                <a:spcPts val="3400"/>
              </a:lnSpc>
              <a:buFont typeface="Arial" charset="0"/>
              <a:buNone/>
            </a:pPr>
            <a:endParaRPr lang="en-GB" dirty="0"/>
          </a:p>
          <a:p>
            <a:pPr marL="0" indent="0">
              <a:lnSpc>
                <a:spcPts val="3400"/>
              </a:lnSpc>
              <a:buFont typeface="Arial" charset="0"/>
              <a:buNone/>
            </a:pPr>
            <a:r>
              <a:rPr lang="en-GB" dirty="0">
                <a:solidFill>
                  <a:srgbClr val="FF0000"/>
                </a:solidFill>
              </a:rPr>
              <a:t>Lookout</a:t>
            </a:r>
            <a:r>
              <a:rPr lang="en-GB" dirty="0"/>
              <a:t> – clearing turn to see all around, above, below</a:t>
            </a:r>
          </a:p>
        </p:txBody>
      </p:sp>
    </p:spTree>
    <p:extLst>
      <p:ext uri="{BB962C8B-B14F-4D97-AF65-F5344CB8AC3E}">
        <p14:creationId xmlns:p14="http://schemas.microsoft.com/office/powerpoint/2010/main" val="253524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Stalling</a:t>
            </a:r>
          </a:p>
        </p:txBody>
      </p:sp>
      <p:sp>
        <p:nvSpPr>
          <p:cNvPr id="3" name="Content Placeholder 2"/>
          <p:cNvSpPr>
            <a:spLocks noGrp="1"/>
          </p:cNvSpPr>
          <p:nvPr>
            <p:ph idx="1"/>
          </p:nvPr>
        </p:nvSpPr>
        <p:spPr>
          <a:xfrm>
            <a:off x="574104" y="1268860"/>
            <a:ext cx="8915400" cy="2016124"/>
          </a:xfrm>
        </p:spPr>
        <p:txBody>
          <a:bodyPr/>
          <a:lstStyle/>
          <a:p>
            <a:r>
              <a:rPr lang="en-GB" dirty="0"/>
              <a:t>In this exercise we will look at </a:t>
            </a:r>
          </a:p>
          <a:p>
            <a:pPr lvl="1"/>
            <a:r>
              <a:rPr lang="en-GB" dirty="0"/>
              <a:t>The characteristics of the fully developed stall </a:t>
            </a:r>
          </a:p>
          <a:p>
            <a:pPr lvl="1"/>
            <a:r>
              <a:rPr lang="en-GB" dirty="0"/>
              <a:t>How best to recover from it with minimum height loss</a:t>
            </a:r>
          </a:p>
          <a:p>
            <a:pPr lvl="1"/>
            <a:r>
              <a:rPr lang="en-GB" dirty="0"/>
              <a:t>How to safely enter a stall so we can practice it and hopefully avoid it inadvertently</a:t>
            </a:r>
          </a:p>
        </p:txBody>
      </p:sp>
      <p:grpSp>
        <p:nvGrpSpPr>
          <p:cNvPr id="18" name="Group 17"/>
          <p:cNvGrpSpPr/>
          <p:nvPr/>
        </p:nvGrpSpPr>
        <p:grpSpPr>
          <a:xfrm>
            <a:off x="1405879" y="1692478"/>
            <a:ext cx="8500120" cy="4965175"/>
            <a:chOff x="1405879" y="1692478"/>
            <a:chExt cx="8500120" cy="4965175"/>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20" name="Freeform 19"/>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1" name="Up Arrow 20"/>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Up Arrow 21"/>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3"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24" name="Freeform 23"/>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5" name="Straight Arrow Connector 24"/>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Freeform 27"/>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9" name="Freeform 28"/>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30" name="Freeform 29"/>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Tree>
    <p:extLst>
      <p:ext uri="{BB962C8B-B14F-4D97-AF65-F5344CB8AC3E}">
        <p14:creationId xmlns:p14="http://schemas.microsoft.com/office/powerpoint/2010/main" val="157947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9364" y="2348880"/>
            <a:ext cx="8420100" cy="2160240"/>
          </a:xfrm>
        </p:spPr>
        <p:txBody>
          <a:bodyPr/>
          <a:lstStyle/>
          <a:p>
            <a:pPr algn="l"/>
            <a:r>
              <a:rPr lang="en-GB" sz="2800" dirty="0">
                <a:solidFill>
                  <a:schemeClr val="tx1">
                    <a:lumMod val="75000"/>
                    <a:lumOff val="25000"/>
                  </a:schemeClr>
                </a:solidFill>
              </a:rPr>
              <a:t>Exercise 10b</a:t>
            </a:r>
            <a:br>
              <a:rPr lang="en-GB" sz="2800" dirty="0">
                <a:solidFill>
                  <a:schemeClr val="tx1">
                    <a:lumMod val="75000"/>
                    <a:lumOff val="25000"/>
                  </a:schemeClr>
                </a:solidFill>
              </a:rPr>
            </a:br>
            <a:r>
              <a:rPr lang="en-GB" sz="2800" dirty="0">
                <a:solidFill>
                  <a:schemeClr val="tx1">
                    <a:lumMod val="75000"/>
                    <a:lumOff val="25000"/>
                  </a:schemeClr>
                </a:solidFill>
              </a:rPr>
              <a:t>Stalling and Spin Avoidance</a:t>
            </a:r>
            <a:br>
              <a:rPr lang="en-GB" dirty="0">
                <a:solidFill>
                  <a:schemeClr val="tx1">
                    <a:lumMod val="75000"/>
                    <a:lumOff val="25000"/>
                  </a:schemeClr>
                </a:solidFill>
              </a:rPr>
            </a:br>
            <a:endParaRPr lang="en-GB" dirty="0"/>
          </a:p>
        </p:txBody>
      </p:sp>
      <p:sp>
        <p:nvSpPr>
          <p:cNvPr id="3" name="Subtitle 2"/>
          <p:cNvSpPr>
            <a:spLocks noGrp="1"/>
          </p:cNvSpPr>
          <p:nvPr>
            <p:ph type="subTitle" idx="1"/>
          </p:nvPr>
        </p:nvSpPr>
        <p:spPr>
          <a:xfrm>
            <a:off x="776536" y="4077072"/>
            <a:ext cx="6934200" cy="478904"/>
          </a:xfrm>
        </p:spPr>
        <p:txBody>
          <a:bodyPr/>
          <a:lstStyle/>
          <a:p>
            <a:pPr algn="l"/>
            <a:r>
              <a:rPr lang="en-GB" sz="8000" dirty="0">
                <a:solidFill>
                  <a:srgbClr val="FF0000"/>
                </a:solidFill>
              </a:rPr>
              <a:t>Questions?</a:t>
            </a:r>
          </a:p>
        </p:txBody>
      </p:sp>
    </p:spTree>
    <p:extLst>
      <p:ext uri="{BB962C8B-B14F-4D97-AF65-F5344CB8AC3E}">
        <p14:creationId xmlns:p14="http://schemas.microsoft.com/office/powerpoint/2010/main" val="1018121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sz="2800" dirty="0">
                <a:solidFill>
                  <a:schemeClr val="tx1">
                    <a:lumMod val="85000"/>
                    <a:lumOff val="15000"/>
                  </a:schemeClr>
                </a:solidFill>
              </a:rPr>
              <a:t>Theory – The Stall</a:t>
            </a:r>
            <a:endParaRPr lang="en-GB" dirty="0"/>
          </a:p>
        </p:txBody>
      </p:sp>
      <p:grpSp>
        <p:nvGrpSpPr>
          <p:cNvPr id="2" name="Group 1"/>
          <p:cNvGrpSpPr/>
          <p:nvPr/>
        </p:nvGrpSpPr>
        <p:grpSpPr>
          <a:xfrm>
            <a:off x="1405879" y="1692478"/>
            <a:ext cx="8500120" cy="4965175"/>
            <a:chOff x="1405879" y="1692478"/>
            <a:chExt cx="8500120" cy="4965175"/>
          </a:xfrm>
        </p:grpSpPr>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01332">
              <a:off x="1405879" y="1692478"/>
              <a:ext cx="8500120" cy="4965175"/>
            </a:xfrm>
            <a:prstGeom prst="rect">
              <a:avLst/>
            </a:prstGeom>
          </p:spPr>
        </p:pic>
        <p:sp>
          <p:nvSpPr>
            <p:cNvPr id="20" name="Freeform 19"/>
            <p:cNvSpPr/>
            <p:nvPr/>
          </p:nvSpPr>
          <p:spPr>
            <a:xfrm rot="20042905">
              <a:off x="5205893" y="4260971"/>
              <a:ext cx="1565066" cy="20854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2" name="Up Arrow 21"/>
            <p:cNvSpPr/>
            <p:nvPr/>
          </p:nvSpPr>
          <p:spPr>
            <a:xfrm>
              <a:off x="6393160" y="3394624"/>
              <a:ext cx="492311" cy="1042488"/>
            </a:xfrm>
            <a:prstGeom prst="upArrow">
              <a:avLst/>
            </a:prstGeom>
            <a:solidFill>
              <a:schemeClr val="accent2">
                <a:lumMod val="75000"/>
              </a:schemeClr>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Up Arrow 22"/>
            <p:cNvSpPr/>
            <p:nvPr/>
          </p:nvSpPr>
          <p:spPr>
            <a:xfrm rot="10800000">
              <a:off x="6105129" y="4479344"/>
              <a:ext cx="1000221" cy="2118007"/>
            </a:xfrm>
            <a:prstGeom prst="upArrow">
              <a:avLst/>
            </a:prstGeom>
            <a:solidFill>
              <a:srgbClr val="002060"/>
            </a:solidFill>
            <a:ln>
              <a:noFill/>
            </a:ln>
            <a:effectLst>
              <a:glow rad="203200">
                <a:schemeClr val="bg1">
                  <a:alpha val="27000"/>
                </a:schemeClr>
              </a:glow>
              <a:outerShdw sx="1000" sy="1000" algn="ctr" rotWithShape="0">
                <a:srgbClr val="000000"/>
              </a:outerShdw>
              <a:reflection endPos="0" dir="5400000" sy="-100000" algn="bl" rotWithShape="0"/>
              <a:softEdge rad="0"/>
            </a:effectLst>
            <a:scene3d>
              <a:camera prst="orthographicFront"/>
              <a:lightRig rig="balanced" dir="t">
                <a:rot lat="0" lon="0" rev="0"/>
              </a:lightRig>
            </a:scene3d>
            <a:sp3d prstMaterial="translucentPowder">
              <a:bevelT w="0" h="95250"/>
              <a:bevelB w="0" h="0"/>
              <a:extrusionClr>
                <a:schemeClr val="bg1"/>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611445">
              <a:off x="5348892" y="3615175"/>
              <a:ext cx="2512692" cy="1718301"/>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9"/>
            <p:cNvSpPr/>
            <p:nvPr/>
          </p:nvSpPr>
          <p:spPr>
            <a:xfrm>
              <a:off x="6317120" y="4025005"/>
              <a:ext cx="2589263" cy="33652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p:nvPr/>
          </p:nvCxnSpPr>
          <p:spPr>
            <a:xfrm flipH="1">
              <a:off x="8760803" y="4365242"/>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4241302" y="4527616"/>
              <a:ext cx="3494249" cy="1039154"/>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rot="19632069">
              <a:off x="5145177" y="4748326"/>
              <a:ext cx="751694" cy="13640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9" name="Freeform 18"/>
            <p:cNvSpPr/>
            <p:nvPr/>
          </p:nvSpPr>
          <p:spPr>
            <a:xfrm rot="191115">
              <a:off x="6105166" y="4041538"/>
              <a:ext cx="714414" cy="14377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24" name="Freeform 23"/>
            <p:cNvSpPr/>
            <p:nvPr/>
          </p:nvSpPr>
          <p:spPr>
            <a:xfrm rot="20042905">
              <a:off x="4794698" y="4486704"/>
              <a:ext cx="1722483" cy="18957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sp>
        <p:nvSpPr>
          <p:cNvPr id="25" name="Content Placeholder 6"/>
          <p:cNvSpPr txBox="1">
            <a:spLocks/>
          </p:cNvSpPr>
          <p:nvPr/>
        </p:nvSpPr>
        <p:spPr bwMode="auto">
          <a:xfrm>
            <a:off x="344488" y="3789040"/>
            <a:ext cx="5529410" cy="20135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5000" dirty="0">
                <a:solidFill>
                  <a:srgbClr val="8E84BA"/>
                </a:solidFill>
              </a:rPr>
              <a:t>44</a:t>
            </a:r>
            <a:r>
              <a:rPr lang="en-GB" sz="3600" dirty="0">
                <a:solidFill>
                  <a:srgbClr val="8E84BA"/>
                </a:solidFill>
              </a:rPr>
              <a:t>mph </a:t>
            </a:r>
            <a:r>
              <a:rPr lang="en-GB" sz="1400" dirty="0">
                <a:solidFill>
                  <a:srgbClr val="8E84BA"/>
                </a:solidFill>
              </a:rPr>
              <a:t>@ MTOW Ev-97, 41KTS C42</a:t>
            </a:r>
          </a:p>
          <a:p>
            <a:pPr marL="0" indent="0">
              <a:buNone/>
            </a:pPr>
            <a:endParaRPr lang="en-GB" sz="3600" dirty="0">
              <a:solidFill>
                <a:srgbClr val="8E84BA"/>
              </a:solidFill>
            </a:endParaRPr>
          </a:p>
        </p:txBody>
      </p:sp>
      <p:sp>
        <p:nvSpPr>
          <p:cNvPr id="7" name="Content Placeholder 6"/>
          <p:cNvSpPr>
            <a:spLocks noGrp="1"/>
          </p:cNvSpPr>
          <p:nvPr>
            <p:ph idx="1"/>
          </p:nvPr>
        </p:nvSpPr>
        <p:spPr>
          <a:xfrm>
            <a:off x="495299" y="1268760"/>
            <a:ext cx="8733555" cy="2647108"/>
          </a:xfrm>
        </p:spPr>
        <p:txBody>
          <a:bodyPr/>
          <a:lstStyle/>
          <a:p>
            <a:r>
              <a:rPr lang="en-GB" dirty="0">
                <a:solidFill>
                  <a:schemeClr val="tx1">
                    <a:lumMod val="85000"/>
                    <a:lumOff val="15000"/>
                  </a:schemeClr>
                </a:solidFill>
              </a:rPr>
              <a:t>The stall occurs whenever the Critical Angle of Attack is exceeded</a:t>
            </a:r>
          </a:p>
          <a:p>
            <a:r>
              <a:rPr lang="en-GB" dirty="0">
                <a:solidFill>
                  <a:srgbClr val="FF0000"/>
                </a:solidFill>
              </a:rPr>
              <a:t>Fully controlled flight is not possible below this critical angle and airspeed</a:t>
            </a:r>
          </a:p>
          <a:p>
            <a:pPr lvl="1"/>
            <a:endParaRPr lang="en-GB" dirty="0"/>
          </a:p>
          <a:p>
            <a:pPr lvl="1"/>
            <a:endParaRPr lang="en-GB" dirty="0"/>
          </a:p>
          <a:p>
            <a:pPr lvl="1"/>
            <a:endParaRPr lang="en-GB" dirty="0"/>
          </a:p>
        </p:txBody>
      </p:sp>
    </p:spTree>
    <p:extLst>
      <p:ext uri="{BB962C8B-B14F-4D97-AF65-F5344CB8AC3E}">
        <p14:creationId xmlns:p14="http://schemas.microsoft.com/office/powerpoint/2010/main" val="4285815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rot="21308570">
            <a:off x="1323584" y="2878996"/>
            <a:ext cx="5737254" cy="3351303"/>
            <a:chOff x="1405880" y="1412776"/>
            <a:chExt cx="8500120" cy="4965175"/>
          </a:xfrm>
        </p:grpSpPr>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447884">
              <a:off x="1405880" y="1412776"/>
              <a:ext cx="8500120" cy="4965175"/>
            </a:xfrm>
            <a:prstGeom prst="rect">
              <a:avLst/>
            </a:prstGeom>
          </p:spPr>
        </p:pic>
        <p:pic>
          <p:nvPicPr>
            <p:cNvPr id="24" name="Picture 2" descr="C:\Users\Marcus\Desktop\10A assets\10a.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434180">
              <a:off x="5208988" y="3523329"/>
              <a:ext cx="2512692" cy="1718301"/>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p:cNvGrpSpPr/>
            <p:nvPr/>
          </p:nvGrpSpPr>
          <p:grpSpPr>
            <a:xfrm>
              <a:off x="3986784" y="4077072"/>
              <a:ext cx="5646736" cy="717895"/>
              <a:chOff x="3986784" y="4148942"/>
              <a:chExt cx="5646736" cy="717895"/>
            </a:xfrm>
          </p:grpSpPr>
          <p:sp>
            <p:nvSpPr>
              <p:cNvPr id="28" name="Freeform 27"/>
              <p:cNvSpPr/>
              <p:nvPr/>
            </p:nvSpPr>
            <p:spPr>
              <a:xfrm>
                <a:off x="3986784" y="4148942"/>
                <a:ext cx="4899754" cy="717895"/>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472366 w 4472366"/>
                  <a:gd name="connsiteY0" fmla="*/ 289606 h 745673"/>
                  <a:gd name="connsiteX1" fmla="*/ 3314701 w 4472366"/>
                  <a:gd name="connsiteY1" fmla="*/ 251790 h 745673"/>
                  <a:gd name="connsiteX2" fmla="*/ 2345749 w 4472366"/>
                  <a:gd name="connsiteY2" fmla="*/ 15366 h 745673"/>
                  <a:gd name="connsiteX3" fmla="*/ 0 w 4472366"/>
                  <a:gd name="connsiteY3" fmla="*/ 745673 h 745673"/>
                  <a:gd name="connsiteX0" fmla="*/ 4647709 w 4647709"/>
                  <a:gd name="connsiteY0" fmla="*/ 289606 h 745673"/>
                  <a:gd name="connsiteX1" fmla="*/ 3314701 w 4647709"/>
                  <a:gd name="connsiteY1" fmla="*/ 251790 h 745673"/>
                  <a:gd name="connsiteX2" fmla="*/ 2345749 w 4647709"/>
                  <a:gd name="connsiteY2" fmla="*/ 15366 h 745673"/>
                  <a:gd name="connsiteX3" fmla="*/ 0 w 4647709"/>
                  <a:gd name="connsiteY3" fmla="*/ 745673 h 745673"/>
                  <a:gd name="connsiteX0" fmla="*/ 4553293 w 4553293"/>
                  <a:gd name="connsiteY0" fmla="*/ 289606 h 745673"/>
                  <a:gd name="connsiteX1" fmla="*/ 3314701 w 4553293"/>
                  <a:gd name="connsiteY1" fmla="*/ 251790 h 745673"/>
                  <a:gd name="connsiteX2" fmla="*/ 2345749 w 4553293"/>
                  <a:gd name="connsiteY2" fmla="*/ 15366 h 745673"/>
                  <a:gd name="connsiteX3" fmla="*/ 0 w 4553293"/>
                  <a:gd name="connsiteY3" fmla="*/ 745673 h 745673"/>
                </a:gdLst>
                <a:ahLst/>
                <a:cxnLst>
                  <a:cxn ang="0">
                    <a:pos x="connsiteX0" y="connsiteY0"/>
                  </a:cxn>
                  <a:cxn ang="0">
                    <a:pos x="connsiteX1" y="connsiteY1"/>
                  </a:cxn>
                  <a:cxn ang="0">
                    <a:pos x="connsiteX2" y="connsiteY2"/>
                  </a:cxn>
                  <a:cxn ang="0">
                    <a:pos x="connsiteX3" y="connsiteY3"/>
                  </a:cxn>
                </a:cxnLst>
                <a:rect l="l" t="t" r="r" b="b"/>
                <a:pathLst>
                  <a:path w="4553293" h="745673">
                    <a:moveTo>
                      <a:pt x="4553293" y="289606"/>
                    </a:moveTo>
                    <a:cubicBezTo>
                      <a:pt x="4539774" y="295805"/>
                      <a:pt x="3682625" y="297497"/>
                      <a:pt x="3314701" y="251790"/>
                    </a:cubicBezTo>
                    <a:cubicBezTo>
                      <a:pt x="2946777" y="206083"/>
                      <a:pt x="2898199" y="-66948"/>
                      <a:pt x="2345749" y="15366"/>
                    </a:cubicBezTo>
                    <a:cubicBezTo>
                      <a:pt x="1793299" y="97680"/>
                      <a:pt x="764196" y="460712"/>
                      <a:pt x="0" y="745673"/>
                    </a:cubicBezTo>
                  </a:path>
                </a:pathLst>
              </a:custGeom>
              <a:noFill/>
              <a:ln w="57150">
                <a:solidFill>
                  <a:schemeClr val="accent2"/>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p:cNvCxnSpPr/>
              <p:nvPr/>
            </p:nvCxnSpPr>
            <p:spPr>
              <a:xfrm flipH="1">
                <a:off x="8697416" y="4436974"/>
                <a:ext cx="936104"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6" name="Freeform 25"/>
            <p:cNvSpPr/>
            <p:nvPr/>
          </p:nvSpPr>
          <p:spPr>
            <a:xfrm>
              <a:off x="4098427" y="4525005"/>
              <a:ext cx="3637113" cy="546462"/>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Lst>
              <a:ahLst/>
              <a:cxnLst>
                <a:cxn ang="0">
                  <a:pos x="connsiteX0" y="connsiteY0"/>
                </a:cxn>
                <a:cxn ang="0">
                  <a:pos x="connsiteX1" y="connsiteY1"/>
                </a:cxn>
                <a:cxn ang="0">
                  <a:pos x="connsiteX2" y="connsiteY2"/>
                </a:cxn>
              </a:cxnLst>
              <a:rect l="l" t="t" r="r" b="b"/>
              <a:pathLst>
                <a:path w="3379931" h="567606">
                  <a:moveTo>
                    <a:pt x="3379839" y="2710"/>
                  </a:moveTo>
                  <a:cubicBezTo>
                    <a:pt x="3389203" y="20127"/>
                    <a:pt x="2687769" y="-39193"/>
                    <a:pt x="2124463" y="54956"/>
                  </a:cubicBezTo>
                  <a:cubicBezTo>
                    <a:pt x="1561157" y="149105"/>
                    <a:pt x="622572" y="302432"/>
                    <a:pt x="0" y="567606"/>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p:cNvCxnSpPr/>
            <p:nvPr/>
          </p:nvCxnSpPr>
          <p:spPr>
            <a:xfrm flipH="1">
              <a:off x="7689304" y="4526471"/>
              <a:ext cx="194421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 name="Group 4"/>
          <p:cNvGrpSpPr/>
          <p:nvPr/>
        </p:nvGrpSpPr>
        <p:grpSpPr>
          <a:xfrm>
            <a:off x="-389066" y="-139449"/>
            <a:ext cx="9568773" cy="10121232"/>
            <a:chOff x="-389066" y="-139449"/>
            <a:chExt cx="9568773" cy="10121232"/>
          </a:xfrm>
        </p:grpSpPr>
        <p:sp>
          <p:nvSpPr>
            <p:cNvPr id="142" name="Content Placeholder 2"/>
            <p:cNvSpPr txBox="1">
              <a:spLocks/>
            </p:cNvSpPr>
            <p:nvPr/>
          </p:nvSpPr>
          <p:spPr bwMode="auto">
            <a:xfrm rot="21040275">
              <a:off x="7181530" y="3999922"/>
              <a:ext cx="1998177" cy="4199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5"/>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rgbClr val="FF0000"/>
                  </a:solidFill>
                </a:rPr>
                <a:t>Angle of Attack</a:t>
              </a:r>
            </a:p>
          </p:txBody>
        </p:sp>
        <p:sp>
          <p:nvSpPr>
            <p:cNvPr id="129" name="Pie 128"/>
            <p:cNvSpPr/>
            <p:nvPr/>
          </p:nvSpPr>
          <p:spPr>
            <a:xfrm rot="21597687">
              <a:off x="-389066" y="-139449"/>
              <a:ext cx="9211756" cy="10121232"/>
            </a:xfrm>
            <a:prstGeom prst="pie">
              <a:avLst>
                <a:gd name="adj1" fmla="val 21079526"/>
                <a:gd name="adj2" fmla="val 21584935"/>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6" name="Group 5"/>
          <p:cNvGrpSpPr/>
          <p:nvPr/>
        </p:nvGrpSpPr>
        <p:grpSpPr>
          <a:xfrm>
            <a:off x="5918127" y="4436233"/>
            <a:ext cx="2871270" cy="648951"/>
            <a:chOff x="5918127" y="4368365"/>
            <a:chExt cx="2871270" cy="648951"/>
          </a:xfrm>
        </p:grpSpPr>
        <p:sp>
          <p:nvSpPr>
            <p:cNvPr id="140" name="Up Arrow 139"/>
            <p:cNvSpPr/>
            <p:nvPr/>
          </p:nvSpPr>
          <p:spPr>
            <a:xfrm rot="16197687">
              <a:off x="7029286" y="3257206"/>
              <a:ext cx="648951" cy="2871270"/>
            </a:xfrm>
            <a:prstGeom prst="upArrow">
              <a:avLst>
                <a:gd name="adj1" fmla="val 50000"/>
                <a:gd name="adj2" fmla="val 154432"/>
              </a:avLst>
            </a:prstGeom>
            <a:solidFill>
              <a:schemeClr val="accent1">
                <a:lumMod val="75000"/>
              </a:schemeClr>
            </a:solidFill>
            <a:ln>
              <a:noFill/>
            </a:ln>
            <a:effectLst>
              <a:glow rad="203200">
                <a:schemeClr val="bg1">
                  <a:alpha val="27000"/>
                </a:schemeClr>
              </a:glow>
              <a:outerShdw blurRad="50800" dist="38100" dir="2700000" algn="tl" rotWithShape="0">
                <a:prstClr val="black">
                  <a:alpha val="40000"/>
                </a:prstClr>
              </a:outerShd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Content Placeholder 2"/>
            <p:cNvSpPr txBox="1">
              <a:spLocks/>
            </p:cNvSpPr>
            <p:nvPr/>
          </p:nvSpPr>
          <p:spPr bwMode="auto">
            <a:xfrm rot="21597687">
              <a:off x="6784534" y="4513933"/>
              <a:ext cx="1998177" cy="4199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5"/>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chemeClr val="bg1"/>
                  </a:solidFill>
                </a:rPr>
                <a:t>Relative Airflow</a:t>
              </a:r>
            </a:p>
          </p:txBody>
        </p:sp>
      </p:grpSp>
      <p:sp>
        <p:nvSpPr>
          <p:cNvPr id="2" name="Title 1"/>
          <p:cNvSpPr>
            <a:spLocks noGrp="1"/>
          </p:cNvSpPr>
          <p:nvPr>
            <p:ph type="title"/>
          </p:nvPr>
        </p:nvSpPr>
        <p:spPr/>
        <p:txBody>
          <a:bodyPr/>
          <a:lstStyle/>
          <a:p>
            <a:r>
              <a:rPr lang="en-GB" dirty="0"/>
              <a:t>Theory - Relative Airflow</a:t>
            </a:r>
          </a:p>
        </p:txBody>
      </p:sp>
      <p:sp>
        <p:nvSpPr>
          <p:cNvPr id="3" name="Content Placeholder 2"/>
          <p:cNvSpPr>
            <a:spLocks noGrp="1"/>
          </p:cNvSpPr>
          <p:nvPr>
            <p:ph idx="1"/>
          </p:nvPr>
        </p:nvSpPr>
        <p:spPr>
          <a:xfrm>
            <a:off x="495300" y="1246099"/>
            <a:ext cx="8915400" cy="1894869"/>
          </a:xfrm>
        </p:spPr>
        <p:txBody>
          <a:bodyPr/>
          <a:lstStyle/>
          <a:p>
            <a:r>
              <a:rPr lang="en-GB" dirty="0"/>
              <a:t>Angle of Attack (AOA) is the angle between the chord line of the wing and the relative airflow</a:t>
            </a:r>
          </a:p>
        </p:txBody>
      </p:sp>
    </p:spTree>
    <p:extLst>
      <p:ext uri="{BB962C8B-B14F-4D97-AF65-F5344CB8AC3E}">
        <p14:creationId xmlns:p14="http://schemas.microsoft.com/office/powerpoint/2010/main" val="56583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Picture 2" descr="C:\Users\Marcus\Desktop\10A assets\10a.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09132">
            <a:off x="3816981" y="4214193"/>
            <a:ext cx="1636269" cy="1118960"/>
          </a:xfrm>
          <a:prstGeom prst="rect">
            <a:avLst/>
          </a:prstGeom>
          <a:noFill/>
          <a:extLst>
            <a:ext uri="{909E8E84-426E-40DD-AFC4-6F175D3DCCD1}">
              <a14:hiddenFill xmlns:a14="http://schemas.microsoft.com/office/drawing/2010/main">
                <a:solidFill>
                  <a:srgbClr val="FFFFFF"/>
                </a:solidFill>
              </a14:hiddenFill>
            </a:ext>
          </a:extLst>
        </p:spPr>
      </p:pic>
      <p:pic>
        <p:nvPicPr>
          <p:cNvPr id="130" name="Picture 1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699019">
            <a:off x="1325596" y="2962545"/>
            <a:ext cx="5535292" cy="3233330"/>
          </a:xfrm>
          <a:prstGeom prst="rect">
            <a:avLst/>
          </a:prstGeom>
        </p:spPr>
      </p:pic>
      <p:grpSp>
        <p:nvGrpSpPr>
          <p:cNvPr id="5" name="Group 4"/>
          <p:cNvGrpSpPr/>
          <p:nvPr/>
        </p:nvGrpSpPr>
        <p:grpSpPr>
          <a:xfrm>
            <a:off x="-389066" y="-139449"/>
            <a:ext cx="9396343" cy="10121232"/>
            <a:chOff x="-389066" y="-139449"/>
            <a:chExt cx="9396343" cy="10121232"/>
          </a:xfrm>
        </p:grpSpPr>
        <p:sp>
          <p:nvSpPr>
            <p:cNvPr id="129" name="Pie 128"/>
            <p:cNvSpPr/>
            <p:nvPr/>
          </p:nvSpPr>
          <p:spPr>
            <a:xfrm rot="21597687">
              <a:off x="-389066" y="-139449"/>
              <a:ext cx="9211756" cy="10121232"/>
            </a:xfrm>
            <a:prstGeom prst="pie">
              <a:avLst>
                <a:gd name="adj1" fmla="val 20550700"/>
                <a:gd name="adj2" fmla="val 21584935"/>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2" name="Content Placeholder 2"/>
            <p:cNvSpPr txBox="1">
              <a:spLocks/>
            </p:cNvSpPr>
            <p:nvPr/>
          </p:nvSpPr>
          <p:spPr bwMode="auto">
            <a:xfrm rot="20599087">
              <a:off x="7009100" y="3705389"/>
              <a:ext cx="1998177" cy="4199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rgbClr val="FF0000"/>
                  </a:solidFill>
                </a:rPr>
                <a:t>Critical Angle</a:t>
              </a:r>
            </a:p>
          </p:txBody>
        </p:sp>
      </p:grpSp>
      <p:sp>
        <p:nvSpPr>
          <p:cNvPr id="131" name="Freeform 130"/>
          <p:cNvSpPr/>
          <p:nvPr/>
        </p:nvSpPr>
        <p:spPr>
          <a:xfrm rot="20040592">
            <a:off x="3723813" y="4635006"/>
            <a:ext cx="1019174" cy="135803"/>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33" name="Freeform 132"/>
          <p:cNvSpPr/>
          <p:nvPr/>
        </p:nvSpPr>
        <p:spPr>
          <a:xfrm rot="21597687">
            <a:off x="4447370" y="4480634"/>
            <a:ext cx="1686132" cy="21914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4" name="Straight Arrow Connector 133"/>
          <p:cNvCxnSpPr/>
          <p:nvPr/>
        </p:nvCxnSpPr>
        <p:spPr>
          <a:xfrm rot="21597687" flipH="1">
            <a:off x="6038775" y="4701488"/>
            <a:ext cx="609593"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Freeform 134"/>
          <p:cNvSpPr/>
          <p:nvPr/>
        </p:nvSpPr>
        <p:spPr>
          <a:xfrm rot="21597687">
            <a:off x="3095967" y="4808646"/>
            <a:ext cx="2275460" cy="676699"/>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6" name="Straight Arrow Connector 135"/>
          <p:cNvCxnSpPr/>
          <p:nvPr/>
        </p:nvCxnSpPr>
        <p:spPr>
          <a:xfrm rot="21597687" flipH="1">
            <a:off x="5341084" y="4806730"/>
            <a:ext cx="1266076"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7" name="Freeform 136"/>
          <p:cNvSpPr/>
          <p:nvPr/>
        </p:nvSpPr>
        <p:spPr>
          <a:xfrm rot="19629756">
            <a:off x="3684471" y="4952578"/>
            <a:ext cx="489505" cy="88828"/>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38" name="Freeform 137"/>
          <p:cNvSpPr/>
          <p:nvPr/>
        </p:nvSpPr>
        <p:spPr>
          <a:xfrm rot="188802">
            <a:off x="4309309" y="4491904"/>
            <a:ext cx="465228" cy="9362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39" name="Freeform 138"/>
          <p:cNvSpPr/>
          <p:nvPr/>
        </p:nvSpPr>
        <p:spPr>
          <a:xfrm rot="20040592">
            <a:off x="3456136" y="4782149"/>
            <a:ext cx="1121683" cy="123449"/>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grpSp>
        <p:nvGrpSpPr>
          <p:cNvPr id="6" name="Group 5"/>
          <p:cNvGrpSpPr/>
          <p:nvPr/>
        </p:nvGrpSpPr>
        <p:grpSpPr>
          <a:xfrm>
            <a:off x="5918127" y="4436233"/>
            <a:ext cx="2871270" cy="648951"/>
            <a:chOff x="5918127" y="4368365"/>
            <a:chExt cx="2871270" cy="648951"/>
          </a:xfrm>
        </p:grpSpPr>
        <p:sp>
          <p:nvSpPr>
            <p:cNvPr id="140" name="Up Arrow 139"/>
            <p:cNvSpPr/>
            <p:nvPr/>
          </p:nvSpPr>
          <p:spPr>
            <a:xfrm rot="16197687">
              <a:off x="7029286" y="3257206"/>
              <a:ext cx="648951" cy="2871270"/>
            </a:xfrm>
            <a:prstGeom prst="upArrow">
              <a:avLst>
                <a:gd name="adj1" fmla="val 50000"/>
                <a:gd name="adj2" fmla="val 154432"/>
              </a:avLst>
            </a:prstGeom>
            <a:solidFill>
              <a:schemeClr val="accent1">
                <a:lumMod val="75000"/>
              </a:schemeClr>
            </a:solidFill>
            <a:ln>
              <a:noFill/>
            </a:ln>
            <a:effectLst>
              <a:glow rad="203200">
                <a:schemeClr val="bg1">
                  <a:alpha val="27000"/>
                </a:schemeClr>
              </a:glow>
              <a:outerShdw blurRad="50800" dist="38100" dir="2700000" algn="tl" rotWithShape="0">
                <a:prstClr val="black">
                  <a:alpha val="40000"/>
                </a:prstClr>
              </a:outerShd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Content Placeholder 2"/>
            <p:cNvSpPr txBox="1">
              <a:spLocks/>
            </p:cNvSpPr>
            <p:nvPr/>
          </p:nvSpPr>
          <p:spPr bwMode="auto">
            <a:xfrm rot="21597687">
              <a:off x="6784534" y="4498861"/>
              <a:ext cx="1998177" cy="4199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chemeClr val="bg1"/>
                  </a:solidFill>
                </a:rPr>
                <a:t>Relative Airflow</a:t>
              </a:r>
            </a:p>
          </p:txBody>
        </p:sp>
      </p:grpSp>
      <p:sp>
        <p:nvSpPr>
          <p:cNvPr id="2" name="Title 1"/>
          <p:cNvSpPr>
            <a:spLocks noGrp="1"/>
          </p:cNvSpPr>
          <p:nvPr>
            <p:ph type="title"/>
          </p:nvPr>
        </p:nvSpPr>
        <p:spPr/>
        <p:txBody>
          <a:bodyPr/>
          <a:lstStyle/>
          <a:p>
            <a:r>
              <a:rPr lang="en-GB" dirty="0"/>
              <a:t>Theory - Relative Airflow</a:t>
            </a:r>
          </a:p>
        </p:txBody>
      </p:sp>
      <p:sp>
        <p:nvSpPr>
          <p:cNvPr id="3" name="Content Placeholder 2"/>
          <p:cNvSpPr>
            <a:spLocks noGrp="1"/>
          </p:cNvSpPr>
          <p:nvPr>
            <p:ph idx="1"/>
          </p:nvPr>
        </p:nvSpPr>
        <p:spPr>
          <a:xfrm>
            <a:off x="495300" y="1246099"/>
            <a:ext cx="8915400" cy="1894869"/>
          </a:xfrm>
        </p:spPr>
        <p:txBody>
          <a:bodyPr/>
          <a:lstStyle/>
          <a:p>
            <a:r>
              <a:rPr lang="en-GB" dirty="0"/>
              <a:t>Angle of Attack (AOA) is the angle between the chord line of the wing and the relative airflow</a:t>
            </a:r>
          </a:p>
          <a:p>
            <a:r>
              <a:rPr lang="en-GB" dirty="0"/>
              <a:t>The Critical Angle is the AOA at which the airflow over the top surface of wing stalls</a:t>
            </a:r>
          </a:p>
        </p:txBody>
      </p:sp>
    </p:spTree>
    <p:extLst>
      <p:ext uri="{BB962C8B-B14F-4D97-AF65-F5344CB8AC3E}">
        <p14:creationId xmlns:p14="http://schemas.microsoft.com/office/powerpoint/2010/main" val="251779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p:nvPr/>
        </p:nvGrpSpPr>
        <p:grpSpPr>
          <a:xfrm rot="630830">
            <a:off x="-389066" y="-139449"/>
            <a:ext cx="9211756" cy="10121232"/>
            <a:chOff x="-1359950" y="-552809"/>
            <a:chExt cx="7496775" cy="8236931"/>
          </a:xfrm>
        </p:grpSpPr>
        <p:sp>
          <p:nvSpPr>
            <p:cNvPr id="129" name="Pie 128"/>
            <p:cNvSpPr/>
            <p:nvPr/>
          </p:nvSpPr>
          <p:spPr>
            <a:xfrm rot="20966857">
              <a:off x="-1359950" y="-552809"/>
              <a:ext cx="7496775" cy="8236931"/>
            </a:xfrm>
            <a:prstGeom prst="pie">
              <a:avLst>
                <a:gd name="adj1" fmla="val 20550700"/>
                <a:gd name="adj2" fmla="val 21584935"/>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30" name="Picture 1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068189">
              <a:off x="-74771" y="2006052"/>
              <a:ext cx="4504770" cy="2631371"/>
            </a:xfrm>
            <a:prstGeom prst="rect">
              <a:avLst/>
            </a:prstGeom>
          </p:spPr>
        </p:pic>
        <p:sp>
          <p:nvSpPr>
            <p:cNvPr id="131" name="Freeform 130"/>
            <p:cNvSpPr/>
            <p:nvPr/>
          </p:nvSpPr>
          <p:spPr>
            <a:xfrm rot="19409762">
              <a:off x="1954583" y="3333290"/>
              <a:ext cx="829431" cy="110520"/>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pic>
          <p:nvPicPr>
            <p:cNvPr id="132"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78302">
              <a:off x="2035426" y="2930199"/>
              <a:ext cx="1331640" cy="910640"/>
            </a:xfrm>
            <a:prstGeom prst="rect">
              <a:avLst/>
            </a:prstGeom>
            <a:noFill/>
            <a:extLst>
              <a:ext uri="{909E8E84-426E-40DD-AFC4-6F175D3DCCD1}">
                <a14:hiddenFill xmlns:a14="http://schemas.microsoft.com/office/drawing/2010/main">
                  <a:solidFill>
                    <a:srgbClr val="FFFFFF"/>
                  </a:solidFill>
                </a14:hiddenFill>
              </a:ext>
            </a:extLst>
          </p:spPr>
        </p:pic>
        <p:sp>
          <p:nvSpPr>
            <p:cNvPr id="133" name="Freeform 132"/>
            <p:cNvSpPr/>
            <p:nvPr/>
          </p:nvSpPr>
          <p:spPr>
            <a:xfrm rot="20966857">
              <a:off x="2512254" y="3052226"/>
              <a:ext cx="1372220" cy="17834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4" name="Straight Arrow Connector 133"/>
            <p:cNvCxnSpPr/>
            <p:nvPr/>
          </p:nvCxnSpPr>
          <p:spPr>
            <a:xfrm rot="20966857" flipH="1">
              <a:off x="3809519" y="3074051"/>
              <a:ext cx="496103"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5" name="Freeform 134"/>
            <p:cNvSpPr/>
            <p:nvPr/>
          </p:nvSpPr>
          <p:spPr>
            <a:xfrm rot="20966857">
              <a:off x="1509569" y="3468491"/>
              <a:ext cx="1851831" cy="55071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6" name="Straight Arrow Connector 135"/>
            <p:cNvCxnSpPr/>
            <p:nvPr/>
          </p:nvCxnSpPr>
          <p:spPr>
            <a:xfrm rot="20966857" flipH="1">
              <a:off x="3262395" y="3213125"/>
              <a:ext cx="1030367"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37" name="Freeform 136"/>
            <p:cNvSpPr/>
            <p:nvPr/>
          </p:nvSpPr>
          <p:spPr>
            <a:xfrm rot="18998926">
              <a:off x="1970394" y="3632891"/>
              <a:ext cx="398372" cy="7229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38" name="Freeform 137"/>
            <p:cNvSpPr/>
            <p:nvPr/>
          </p:nvSpPr>
          <p:spPr>
            <a:xfrm rot="21157972">
              <a:off x="2402478" y="3173257"/>
              <a:ext cx="378615" cy="7619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39" name="Freeform 138"/>
            <p:cNvSpPr/>
            <p:nvPr/>
          </p:nvSpPr>
          <p:spPr>
            <a:xfrm rot="19409762">
              <a:off x="1760631" y="3483252"/>
              <a:ext cx="912856" cy="10046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40" name="Up Arrow 139"/>
            <p:cNvSpPr/>
            <p:nvPr/>
          </p:nvSpPr>
          <p:spPr>
            <a:xfrm rot="15566857">
              <a:off x="4600536" y="1748759"/>
              <a:ext cx="528134" cy="2336717"/>
            </a:xfrm>
            <a:prstGeom prst="upArrow">
              <a:avLst>
                <a:gd name="adj1" fmla="val 50000"/>
                <a:gd name="adj2" fmla="val 154432"/>
              </a:avLst>
            </a:prstGeom>
            <a:solidFill>
              <a:schemeClr val="accent1">
                <a:lumMod val="75000"/>
              </a:schemeClr>
            </a:solidFill>
            <a:ln>
              <a:noFill/>
            </a:ln>
            <a:effectLst>
              <a:glow rad="203200">
                <a:schemeClr val="bg1">
                  <a:alpha val="27000"/>
                </a:schemeClr>
              </a:glow>
              <a:outerShdw blurRad="50800" dist="38100" dir="2700000" algn="tl" rotWithShape="0">
                <a:prstClr val="black">
                  <a:alpha val="40000"/>
                </a:prstClr>
              </a:outerShd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1" name="Content Placeholder 2"/>
            <p:cNvSpPr txBox="1">
              <a:spLocks/>
            </p:cNvSpPr>
            <p:nvPr/>
          </p:nvSpPr>
          <p:spPr bwMode="auto">
            <a:xfrm rot="20966857">
              <a:off x="4397849" y="2695198"/>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chemeClr val="bg1"/>
                  </a:solidFill>
                </a:rPr>
                <a:t>Relative Airflow</a:t>
              </a:r>
            </a:p>
          </p:txBody>
        </p:sp>
        <p:sp>
          <p:nvSpPr>
            <p:cNvPr id="142" name="Content Placeholder 2"/>
            <p:cNvSpPr txBox="1">
              <a:spLocks/>
            </p:cNvSpPr>
            <p:nvPr/>
          </p:nvSpPr>
          <p:spPr bwMode="auto">
            <a:xfrm rot="19968257">
              <a:off x="4459707" y="2026942"/>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rgbClr val="FF0000"/>
                  </a:solidFill>
                </a:rPr>
                <a:t>Critical Angle</a:t>
              </a:r>
            </a:p>
          </p:txBody>
        </p:sp>
      </p:grpSp>
      <p:sp>
        <p:nvSpPr>
          <p:cNvPr id="2" name="Title 1"/>
          <p:cNvSpPr>
            <a:spLocks noGrp="1"/>
          </p:cNvSpPr>
          <p:nvPr>
            <p:ph type="title"/>
          </p:nvPr>
        </p:nvSpPr>
        <p:spPr/>
        <p:txBody>
          <a:bodyPr/>
          <a:lstStyle/>
          <a:p>
            <a:r>
              <a:rPr lang="en-GB" dirty="0"/>
              <a:t>Relative Airflow</a:t>
            </a:r>
          </a:p>
        </p:txBody>
      </p:sp>
      <p:sp>
        <p:nvSpPr>
          <p:cNvPr id="3" name="Content Placeholder 2"/>
          <p:cNvSpPr>
            <a:spLocks noGrp="1"/>
          </p:cNvSpPr>
          <p:nvPr>
            <p:ph idx="1"/>
          </p:nvPr>
        </p:nvSpPr>
        <p:spPr>
          <a:xfrm>
            <a:off x="495300" y="1246099"/>
            <a:ext cx="8915400" cy="1390813"/>
          </a:xfrm>
        </p:spPr>
        <p:txBody>
          <a:bodyPr/>
          <a:lstStyle/>
          <a:p>
            <a:r>
              <a:rPr lang="en-GB" dirty="0">
                <a:solidFill>
                  <a:srgbClr val="FF0000"/>
                </a:solidFill>
              </a:rPr>
              <a:t>It is possible for the aircraft to be stalled in any attitude</a:t>
            </a:r>
          </a:p>
        </p:txBody>
      </p:sp>
      <p:grpSp>
        <p:nvGrpSpPr>
          <p:cNvPr id="143" name="Group 142"/>
          <p:cNvGrpSpPr/>
          <p:nvPr/>
        </p:nvGrpSpPr>
        <p:grpSpPr>
          <a:xfrm rot="21377766">
            <a:off x="-393591" y="-135995"/>
            <a:ext cx="9211756" cy="10121232"/>
            <a:chOff x="-1359950" y="-552809"/>
            <a:chExt cx="7496775" cy="8236931"/>
          </a:xfrm>
        </p:grpSpPr>
        <p:sp>
          <p:nvSpPr>
            <p:cNvPr id="144" name="Pie 143"/>
            <p:cNvSpPr/>
            <p:nvPr/>
          </p:nvSpPr>
          <p:spPr>
            <a:xfrm rot="20966857">
              <a:off x="-1359950" y="-552809"/>
              <a:ext cx="7496775" cy="8236931"/>
            </a:xfrm>
            <a:prstGeom prst="pie">
              <a:avLst>
                <a:gd name="adj1" fmla="val 20550700"/>
                <a:gd name="adj2" fmla="val 21584935"/>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45" name="Picture 14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068189">
              <a:off x="-74771" y="2006052"/>
              <a:ext cx="4504770" cy="2631371"/>
            </a:xfrm>
            <a:prstGeom prst="rect">
              <a:avLst/>
            </a:prstGeom>
          </p:spPr>
        </p:pic>
        <p:sp>
          <p:nvSpPr>
            <p:cNvPr id="146" name="Freeform 145"/>
            <p:cNvSpPr/>
            <p:nvPr/>
          </p:nvSpPr>
          <p:spPr>
            <a:xfrm rot="19409762">
              <a:off x="1954583" y="3333290"/>
              <a:ext cx="829431" cy="110520"/>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pic>
          <p:nvPicPr>
            <p:cNvPr id="147"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78302">
              <a:off x="2035426" y="2930199"/>
              <a:ext cx="1331640" cy="910640"/>
            </a:xfrm>
            <a:prstGeom prst="rect">
              <a:avLst/>
            </a:prstGeom>
            <a:noFill/>
            <a:extLst>
              <a:ext uri="{909E8E84-426E-40DD-AFC4-6F175D3DCCD1}">
                <a14:hiddenFill xmlns:a14="http://schemas.microsoft.com/office/drawing/2010/main">
                  <a:solidFill>
                    <a:srgbClr val="FFFFFF"/>
                  </a:solidFill>
                </a14:hiddenFill>
              </a:ext>
            </a:extLst>
          </p:spPr>
        </p:pic>
        <p:sp>
          <p:nvSpPr>
            <p:cNvPr id="148" name="Freeform 147"/>
            <p:cNvSpPr/>
            <p:nvPr/>
          </p:nvSpPr>
          <p:spPr>
            <a:xfrm rot="20966857">
              <a:off x="2512254" y="3052226"/>
              <a:ext cx="1372220" cy="17834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9" name="Straight Arrow Connector 148"/>
            <p:cNvCxnSpPr/>
            <p:nvPr/>
          </p:nvCxnSpPr>
          <p:spPr>
            <a:xfrm rot="20966857" flipH="1">
              <a:off x="3809519" y="3074051"/>
              <a:ext cx="496103"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0" name="Freeform 149"/>
            <p:cNvSpPr/>
            <p:nvPr/>
          </p:nvSpPr>
          <p:spPr>
            <a:xfrm rot="20966857">
              <a:off x="1509569" y="3468491"/>
              <a:ext cx="1851831" cy="55071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1" name="Straight Arrow Connector 150"/>
            <p:cNvCxnSpPr/>
            <p:nvPr/>
          </p:nvCxnSpPr>
          <p:spPr>
            <a:xfrm rot="20966857" flipH="1">
              <a:off x="3262395" y="3213125"/>
              <a:ext cx="1030367"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2" name="Freeform 151"/>
            <p:cNvSpPr/>
            <p:nvPr/>
          </p:nvSpPr>
          <p:spPr>
            <a:xfrm rot="18998926">
              <a:off x="1970394" y="3632891"/>
              <a:ext cx="398372" cy="7229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53" name="Freeform 152"/>
            <p:cNvSpPr/>
            <p:nvPr/>
          </p:nvSpPr>
          <p:spPr>
            <a:xfrm rot="21157972">
              <a:off x="2402478" y="3173257"/>
              <a:ext cx="378615" cy="7619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54" name="Freeform 153"/>
            <p:cNvSpPr/>
            <p:nvPr/>
          </p:nvSpPr>
          <p:spPr>
            <a:xfrm rot="19409762">
              <a:off x="1760631" y="3483252"/>
              <a:ext cx="912856" cy="10046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55" name="Up Arrow 154"/>
            <p:cNvSpPr/>
            <p:nvPr/>
          </p:nvSpPr>
          <p:spPr>
            <a:xfrm rot="15566857">
              <a:off x="4600536" y="1748759"/>
              <a:ext cx="528134" cy="2336717"/>
            </a:xfrm>
            <a:prstGeom prst="upArrow">
              <a:avLst>
                <a:gd name="adj1" fmla="val 50000"/>
                <a:gd name="adj2" fmla="val 154432"/>
              </a:avLst>
            </a:prstGeom>
            <a:solidFill>
              <a:schemeClr val="accent1">
                <a:lumMod val="75000"/>
              </a:schemeClr>
            </a:solidFill>
            <a:ln>
              <a:noFill/>
            </a:ln>
            <a:effectLst>
              <a:glow rad="203200">
                <a:schemeClr val="bg1">
                  <a:alpha val="27000"/>
                </a:schemeClr>
              </a:glow>
              <a:outerShdw blurRad="50800" dist="38100" dir="2700000" algn="tl" rotWithShape="0">
                <a:prstClr val="black">
                  <a:alpha val="40000"/>
                </a:prstClr>
              </a:outerShd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Content Placeholder 2"/>
            <p:cNvSpPr txBox="1">
              <a:spLocks/>
            </p:cNvSpPr>
            <p:nvPr/>
          </p:nvSpPr>
          <p:spPr bwMode="auto">
            <a:xfrm rot="20966857">
              <a:off x="4397849" y="2695198"/>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chemeClr val="bg1"/>
                  </a:solidFill>
                </a:rPr>
                <a:t>Relative Airflow</a:t>
              </a:r>
            </a:p>
          </p:txBody>
        </p:sp>
        <p:sp>
          <p:nvSpPr>
            <p:cNvPr id="157" name="Content Placeholder 2"/>
            <p:cNvSpPr txBox="1">
              <a:spLocks/>
            </p:cNvSpPr>
            <p:nvPr/>
          </p:nvSpPr>
          <p:spPr bwMode="auto">
            <a:xfrm rot="19968257">
              <a:off x="4459707" y="2026942"/>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rgbClr val="FF0000"/>
                  </a:solidFill>
                </a:rPr>
                <a:t>Critical Angle</a:t>
              </a:r>
            </a:p>
          </p:txBody>
        </p:sp>
      </p:grpSp>
      <p:grpSp>
        <p:nvGrpSpPr>
          <p:cNvPr id="158" name="Group 157"/>
          <p:cNvGrpSpPr/>
          <p:nvPr/>
        </p:nvGrpSpPr>
        <p:grpSpPr>
          <a:xfrm rot="1975405">
            <a:off x="-524967" y="-161841"/>
            <a:ext cx="9211756" cy="10121232"/>
            <a:chOff x="-1359950" y="-552809"/>
            <a:chExt cx="7496775" cy="8236931"/>
          </a:xfrm>
        </p:grpSpPr>
        <p:sp>
          <p:nvSpPr>
            <p:cNvPr id="159" name="Pie 158"/>
            <p:cNvSpPr/>
            <p:nvPr/>
          </p:nvSpPr>
          <p:spPr>
            <a:xfrm rot="20966857">
              <a:off x="-1359950" y="-552809"/>
              <a:ext cx="7496775" cy="8236931"/>
            </a:xfrm>
            <a:prstGeom prst="pie">
              <a:avLst>
                <a:gd name="adj1" fmla="val 20550700"/>
                <a:gd name="adj2" fmla="val 21584935"/>
              </a:avLst>
            </a:prstGeom>
            <a:solidFill>
              <a:srgbClr val="FF0000">
                <a:alpha val="4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60" name="Picture 1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068189">
              <a:off x="-74771" y="2006052"/>
              <a:ext cx="4504770" cy="2631371"/>
            </a:xfrm>
            <a:prstGeom prst="rect">
              <a:avLst/>
            </a:prstGeom>
          </p:spPr>
        </p:pic>
        <p:sp>
          <p:nvSpPr>
            <p:cNvPr id="161" name="Freeform 160"/>
            <p:cNvSpPr/>
            <p:nvPr/>
          </p:nvSpPr>
          <p:spPr>
            <a:xfrm rot="19409762">
              <a:off x="1954583" y="3333290"/>
              <a:ext cx="829431" cy="110520"/>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Lst>
              <a:ahLst/>
              <a:cxnLst>
                <a:cxn ang="0">
                  <a:pos x="connsiteX0" y="connsiteY0"/>
                </a:cxn>
                <a:cxn ang="0">
                  <a:pos x="connsiteX1" y="connsiteY1"/>
                </a:cxn>
                <a:cxn ang="0">
                  <a:pos x="connsiteX2" y="connsiteY2"/>
                </a:cxn>
              </a:cxnLst>
              <a:rect l="l" t="t" r="r" b="b"/>
              <a:pathLst>
                <a:path w="1454402" h="216608">
                  <a:moveTo>
                    <a:pt x="1454402" y="150234"/>
                  </a:moveTo>
                  <a:cubicBezTo>
                    <a:pt x="999688" y="61958"/>
                    <a:pt x="1090908" y="347675"/>
                    <a:pt x="817131" y="137765"/>
                  </a:cubicBezTo>
                  <a:cubicBezTo>
                    <a:pt x="371180" y="-146691"/>
                    <a:pt x="422081" y="452335"/>
                    <a:pt x="0" y="0"/>
                  </a:cubicBezTo>
                </a:path>
              </a:pathLst>
            </a:custGeom>
            <a:noFill/>
            <a:ln w="57150">
              <a:solidFill>
                <a:schemeClr val="accent2">
                  <a:lumMod val="60000"/>
                  <a:lumOff val="40000"/>
                </a:schemeClr>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pic>
          <p:nvPicPr>
            <p:cNvPr id="162" name="Picture 2" descr="C:\Users\Marcus\Desktop\10A assets\10a.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78302">
              <a:off x="2035426" y="2930199"/>
              <a:ext cx="1331640" cy="910640"/>
            </a:xfrm>
            <a:prstGeom prst="rect">
              <a:avLst/>
            </a:prstGeom>
            <a:noFill/>
            <a:extLst>
              <a:ext uri="{909E8E84-426E-40DD-AFC4-6F175D3DCCD1}">
                <a14:hiddenFill xmlns:a14="http://schemas.microsoft.com/office/drawing/2010/main">
                  <a:solidFill>
                    <a:srgbClr val="FFFFFF"/>
                  </a:solidFill>
                </a14:hiddenFill>
              </a:ext>
            </a:extLst>
          </p:spPr>
        </p:pic>
        <p:sp>
          <p:nvSpPr>
            <p:cNvPr id="163" name="Freeform 162"/>
            <p:cNvSpPr/>
            <p:nvPr/>
          </p:nvSpPr>
          <p:spPr>
            <a:xfrm rot="20966857">
              <a:off x="2512254" y="3052226"/>
              <a:ext cx="1372220" cy="178347"/>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2406176 w 2406176"/>
                <a:gd name="connsiteY0" fmla="*/ 353819 h 360148"/>
                <a:gd name="connsiteX1" fmla="*/ 1208047 w 2406176"/>
                <a:gd name="connsiteY1" fmla="*/ 316003 h 360148"/>
                <a:gd name="connsiteX2" fmla="*/ 540046 w 2406176"/>
                <a:gd name="connsiteY2" fmla="*/ 431 h 360148"/>
                <a:gd name="connsiteX3" fmla="*/ 0 w 2406176"/>
                <a:gd name="connsiteY3" fmla="*/ 245955 h 360148"/>
                <a:gd name="connsiteX0" fmla="*/ 2406176 w 2406176"/>
                <a:gd name="connsiteY0" fmla="*/ 353786 h 360115"/>
                <a:gd name="connsiteX1" fmla="*/ 1208047 w 2406176"/>
                <a:gd name="connsiteY1" fmla="*/ 315970 h 360115"/>
                <a:gd name="connsiteX2" fmla="*/ 540046 w 2406176"/>
                <a:gd name="connsiteY2" fmla="*/ 398 h 360115"/>
                <a:gd name="connsiteX3" fmla="*/ 0 w 2406176"/>
                <a:gd name="connsiteY3" fmla="*/ 245922 h 360115"/>
                <a:gd name="connsiteX0" fmla="*/ 2406176 w 2406176"/>
                <a:gd name="connsiteY0" fmla="*/ 353398 h 359727"/>
                <a:gd name="connsiteX1" fmla="*/ 1208047 w 2406176"/>
                <a:gd name="connsiteY1" fmla="*/ 315582 h 359727"/>
                <a:gd name="connsiteX2" fmla="*/ 540046 w 2406176"/>
                <a:gd name="connsiteY2" fmla="*/ 10 h 359727"/>
                <a:gd name="connsiteX3" fmla="*/ 0 w 2406176"/>
                <a:gd name="connsiteY3" fmla="*/ 245534 h 359727"/>
                <a:gd name="connsiteX0" fmla="*/ 2406176 w 2406176"/>
                <a:gd name="connsiteY0" fmla="*/ 323719 h 328713"/>
                <a:gd name="connsiteX1" fmla="*/ 1208047 w 2406176"/>
                <a:gd name="connsiteY1" fmla="*/ 285903 h 328713"/>
                <a:gd name="connsiteX2" fmla="*/ 548897 w 2406176"/>
                <a:gd name="connsiteY2" fmla="*/ 12 h 328713"/>
                <a:gd name="connsiteX3" fmla="*/ 0 w 2406176"/>
                <a:gd name="connsiteY3" fmla="*/ 215855 h 328713"/>
                <a:gd name="connsiteX0" fmla="*/ 2406176 w 2406176"/>
                <a:gd name="connsiteY0" fmla="*/ 325136 h 330129"/>
                <a:gd name="connsiteX1" fmla="*/ 1208047 w 2406176"/>
                <a:gd name="connsiteY1" fmla="*/ 287320 h 330129"/>
                <a:gd name="connsiteX2" fmla="*/ 548897 w 2406176"/>
                <a:gd name="connsiteY2" fmla="*/ 1429 h 330129"/>
                <a:gd name="connsiteX3" fmla="*/ 0 w 2406176"/>
                <a:gd name="connsiteY3" fmla="*/ 217272 h 330129"/>
                <a:gd name="connsiteX0" fmla="*/ 2406176 w 2406176"/>
                <a:gd name="connsiteY0" fmla="*/ 344816 h 350681"/>
                <a:gd name="connsiteX1" fmla="*/ 1208047 w 2406176"/>
                <a:gd name="connsiteY1" fmla="*/ 307000 h 350681"/>
                <a:gd name="connsiteX2" fmla="*/ 610858 w 2406176"/>
                <a:gd name="connsiteY2" fmla="*/ 1322 h 350681"/>
                <a:gd name="connsiteX3" fmla="*/ 0 w 2406176"/>
                <a:gd name="connsiteY3" fmla="*/ 236952 h 350681"/>
                <a:gd name="connsiteX0" fmla="*/ 2406176 w 2406176"/>
                <a:gd name="connsiteY0" fmla="*/ 343908 h 349772"/>
                <a:gd name="connsiteX1" fmla="*/ 1208047 w 2406176"/>
                <a:gd name="connsiteY1" fmla="*/ 306092 h 349772"/>
                <a:gd name="connsiteX2" fmla="*/ 610858 w 2406176"/>
                <a:gd name="connsiteY2" fmla="*/ 414 h 349772"/>
                <a:gd name="connsiteX3" fmla="*/ 0 w 2406176"/>
                <a:gd name="connsiteY3" fmla="*/ 236044 h 349772"/>
                <a:gd name="connsiteX0" fmla="*/ 2406176 w 2406176"/>
                <a:gd name="connsiteY0" fmla="*/ 352894 h 358758"/>
                <a:gd name="connsiteX1" fmla="*/ 1208047 w 2406176"/>
                <a:gd name="connsiteY1" fmla="*/ 315078 h 358758"/>
                <a:gd name="connsiteX2" fmla="*/ 610858 w 2406176"/>
                <a:gd name="connsiteY2" fmla="*/ 9400 h 358758"/>
                <a:gd name="connsiteX3" fmla="*/ 0 w 2406176"/>
                <a:gd name="connsiteY3" fmla="*/ 245030 h 358758"/>
                <a:gd name="connsiteX0" fmla="*/ 2406176 w 2406176"/>
                <a:gd name="connsiteY0" fmla="*/ 343683 h 349547"/>
                <a:gd name="connsiteX1" fmla="*/ 1208047 w 2406176"/>
                <a:gd name="connsiteY1" fmla="*/ 305867 h 349547"/>
                <a:gd name="connsiteX2" fmla="*/ 610858 w 2406176"/>
                <a:gd name="connsiteY2" fmla="*/ 189 h 349547"/>
                <a:gd name="connsiteX3" fmla="*/ 0 w 2406176"/>
                <a:gd name="connsiteY3" fmla="*/ 235819 h 349547"/>
              </a:gdLst>
              <a:ahLst/>
              <a:cxnLst>
                <a:cxn ang="0">
                  <a:pos x="connsiteX0" y="connsiteY0"/>
                </a:cxn>
                <a:cxn ang="0">
                  <a:pos x="connsiteX1" y="connsiteY1"/>
                </a:cxn>
                <a:cxn ang="0">
                  <a:pos x="connsiteX2" y="connsiteY2"/>
                </a:cxn>
                <a:cxn ang="0">
                  <a:pos x="connsiteX3" y="connsiteY3"/>
                </a:cxn>
              </a:cxnLst>
              <a:rect l="l" t="t" r="r" b="b"/>
              <a:pathLst>
                <a:path w="2406176" h="349547">
                  <a:moveTo>
                    <a:pt x="2406176" y="343683"/>
                  </a:moveTo>
                  <a:cubicBezTo>
                    <a:pt x="2392657" y="349882"/>
                    <a:pt x="1507267" y="363116"/>
                    <a:pt x="1208047" y="305867"/>
                  </a:cubicBezTo>
                  <a:cubicBezTo>
                    <a:pt x="908827" y="248618"/>
                    <a:pt x="927269" y="-7922"/>
                    <a:pt x="610858" y="189"/>
                  </a:cubicBezTo>
                  <a:cubicBezTo>
                    <a:pt x="294447" y="8300"/>
                    <a:pt x="463245" y="227876"/>
                    <a:pt x="0" y="235819"/>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4" name="Straight Arrow Connector 163"/>
            <p:cNvCxnSpPr/>
            <p:nvPr/>
          </p:nvCxnSpPr>
          <p:spPr>
            <a:xfrm rot="20966857" flipH="1">
              <a:off x="3809519" y="3074051"/>
              <a:ext cx="496103" cy="0"/>
            </a:xfrm>
            <a:prstGeom prst="straightConnector1">
              <a:avLst/>
            </a:prstGeom>
            <a:ln w="571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5" name="Freeform 164"/>
            <p:cNvSpPr/>
            <p:nvPr/>
          </p:nvSpPr>
          <p:spPr>
            <a:xfrm rot="20966857">
              <a:off x="1509569" y="3468491"/>
              <a:ext cx="1851831" cy="55071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2302 h 739007"/>
                <a:gd name="connsiteX1" fmla="*/ 2345749 w 4477424"/>
                <a:gd name="connsiteY1" fmla="*/ 8700 h 739007"/>
                <a:gd name="connsiteX2" fmla="*/ 0 w 4477424"/>
                <a:gd name="connsiteY2" fmla="*/ 739007 h 739007"/>
                <a:gd name="connsiteX0" fmla="*/ 4477424 w 4477424"/>
                <a:gd name="connsiteY0" fmla="*/ 41163 h 437868"/>
                <a:gd name="connsiteX1" fmla="*/ 1920878 w 4477424"/>
                <a:gd name="connsiteY1" fmla="*/ 63729 h 437868"/>
                <a:gd name="connsiteX2" fmla="*/ 0 w 4477424"/>
                <a:gd name="connsiteY2" fmla="*/ 437868 h 437868"/>
                <a:gd name="connsiteX0" fmla="*/ 4477424 w 4477424"/>
                <a:gd name="connsiteY0" fmla="*/ 32049 h 428754"/>
                <a:gd name="connsiteX1" fmla="*/ 1894324 w 4477424"/>
                <a:gd name="connsiteY1" fmla="*/ 84296 h 428754"/>
                <a:gd name="connsiteX2" fmla="*/ 0 w 4477424"/>
                <a:gd name="connsiteY2" fmla="*/ 428754 h 428754"/>
                <a:gd name="connsiteX0" fmla="*/ 4477424 w 4477424"/>
                <a:gd name="connsiteY0" fmla="*/ 23511 h 420216"/>
                <a:gd name="connsiteX1" fmla="*/ 1894324 w 4477424"/>
                <a:gd name="connsiteY1" fmla="*/ 75758 h 420216"/>
                <a:gd name="connsiteX2" fmla="*/ 0 w 4477424"/>
                <a:gd name="connsiteY2" fmla="*/ 420216 h 420216"/>
                <a:gd name="connsiteX0" fmla="*/ 4477424 w 4477424"/>
                <a:gd name="connsiteY0" fmla="*/ 0 h 396705"/>
                <a:gd name="connsiteX1" fmla="*/ 1894324 w 4477424"/>
                <a:gd name="connsiteY1" fmla="*/ 52247 h 396705"/>
                <a:gd name="connsiteX2" fmla="*/ 0 w 4477424"/>
                <a:gd name="connsiteY2" fmla="*/ 396705 h 396705"/>
                <a:gd name="connsiteX0" fmla="*/ 4477424 w 4477424"/>
                <a:gd name="connsiteY0" fmla="*/ 66475 h 463180"/>
                <a:gd name="connsiteX1" fmla="*/ 2540483 w 4477424"/>
                <a:gd name="connsiteY1" fmla="*/ 0 h 463180"/>
                <a:gd name="connsiteX2" fmla="*/ 0 w 4477424"/>
                <a:gd name="connsiteY2" fmla="*/ 463180 h 463180"/>
                <a:gd name="connsiteX0" fmla="*/ 4477424 w 4477424"/>
                <a:gd name="connsiteY0" fmla="*/ 66475 h 463180"/>
                <a:gd name="connsiteX1" fmla="*/ 2540483 w 4477424"/>
                <a:gd name="connsiteY1" fmla="*/ 0 h 463180"/>
                <a:gd name="connsiteX2" fmla="*/ 0 w 4477424"/>
                <a:gd name="connsiteY2" fmla="*/ 463180 h 463180"/>
                <a:gd name="connsiteX0" fmla="*/ 4247285 w 4247285"/>
                <a:gd name="connsiteY0" fmla="*/ 87976 h 494574"/>
                <a:gd name="connsiteX1" fmla="*/ 2310344 w 4247285"/>
                <a:gd name="connsiteY1" fmla="*/ 21501 h 494574"/>
                <a:gd name="connsiteX2" fmla="*/ 0 w 4247285"/>
                <a:gd name="connsiteY2" fmla="*/ 494575 h 494574"/>
                <a:gd name="connsiteX0" fmla="*/ 4300394 w 4300394"/>
                <a:gd name="connsiteY0" fmla="*/ 88649 h 505142"/>
                <a:gd name="connsiteX1" fmla="*/ 2363453 w 4300394"/>
                <a:gd name="connsiteY1" fmla="*/ 22174 h 505142"/>
                <a:gd name="connsiteX2" fmla="*/ 0 w 4300394"/>
                <a:gd name="connsiteY2" fmla="*/ 505142 h 505142"/>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91356 h 547423"/>
                <a:gd name="connsiteX1" fmla="*/ 2407710 w 4344651"/>
                <a:gd name="connsiteY1" fmla="*/ 24881 h 547423"/>
                <a:gd name="connsiteX2" fmla="*/ 0 w 4344651"/>
                <a:gd name="connsiteY2" fmla="*/ 547423 h 547423"/>
                <a:gd name="connsiteX0" fmla="*/ 4344651 w 4344651"/>
                <a:gd name="connsiteY0" fmla="*/ 72342 h 528409"/>
                <a:gd name="connsiteX1" fmla="*/ 2407710 w 4344651"/>
                <a:gd name="connsiteY1" fmla="*/ 5867 h 528409"/>
                <a:gd name="connsiteX2" fmla="*/ 0 w 4344651"/>
                <a:gd name="connsiteY2" fmla="*/ 528409 h 528409"/>
                <a:gd name="connsiteX0" fmla="*/ 4344651 w 4344651"/>
                <a:gd name="connsiteY0" fmla="*/ 119745 h 575812"/>
                <a:gd name="connsiteX1" fmla="*/ 2248384 w 4344651"/>
                <a:gd name="connsiteY1" fmla="*/ 3802 h 575812"/>
                <a:gd name="connsiteX2" fmla="*/ 0 w 4344651"/>
                <a:gd name="connsiteY2" fmla="*/ 575812 h 575812"/>
                <a:gd name="connsiteX0" fmla="*/ 4335800 w 4335800"/>
                <a:gd name="connsiteY0" fmla="*/ 52178 h 617074"/>
                <a:gd name="connsiteX1" fmla="*/ 2248384 w 4335800"/>
                <a:gd name="connsiteY1" fmla="*/ 45064 h 617074"/>
                <a:gd name="connsiteX2" fmla="*/ 0 w 4335800"/>
                <a:gd name="connsiteY2" fmla="*/ 617074 h 617074"/>
                <a:gd name="connsiteX0" fmla="*/ 4335800 w 4335800"/>
                <a:gd name="connsiteY0" fmla="*/ 40556 h 605452"/>
                <a:gd name="connsiteX1" fmla="*/ 2248384 w 4335800"/>
                <a:gd name="connsiteY1" fmla="*/ 33442 h 605452"/>
                <a:gd name="connsiteX2" fmla="*/ 0 w 4335800"/>
                <a:gd name="connsiteY2" fmla="*/ 605452 h 605452"/>
                <a:gd name="connsiteX0" fmla="*/ 4335800 w 4335800"/>
                <a:gd name="connsiteY0" fmla="*/ 16188 h 581084"/>
                <a:gd name="connsiteX1" fmla="*/ 2248384 w 4335800"/>
                <a:gd name="connsiteY1" fmla="*/ 9074 h 581084"/>
                <a:gd name="connsiteX2" fmla="*/ 0 w 4335800"/>
                <a:gd name="connsiteY2" fmla="*/ 581084 h 581084"/>
                <a:gd name="connsiteX0" fmla="*/ 3397542 w 3397542"/>
                <a:gd name="connsiteY0" fmla="*/ 48144 h 603146"/>
                <a:gd name="connsiteX1" fmla="*/ 2248384 w 3397542"/>
                <a:gd name="connsiteY1" fmla="*/ 31136 h 603146"/>
                <a:gd name="connsiteX2" fmla="*/ 0 w 3397542"/>
                <a:gd name="connsiteY2" fmla="*/ 603146 h 603146"/>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52771 h 607773"/>
                <a:gd name="connsiteX1" fmla="*/ 2248384 w 3397542"/>
                <a:gd name="connsiteY1" fmla="*/ 35763 h 607773"/>
                <a:gd name="connsiteX2" fmla="*/ 0 w 3397542"/>
                <a:gd name="connsiteY2" fmla="*/ 607773 h 607773"/>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1452 h 586454"/>
                <a:gd name="connsiteX1" fmla="*/ 2248384 w 3397542"/>
                <a:gd name="connsiteY1" fmla="*/ 14444 h 586454"/>
                <a:gd name="connsiteX2" fmla="*/ 0 w 3397542"/>
                <a:gd name="connsiteY2" fmla="*/ 586454 h 586454"/>
                <a:gd name="connsiteX0" fmla="*/ 3397542 w 3397542"/>
                <a:gd name="connsiteY0" fmla="*/ 32330 h 617013"/>
                <a:gd name="connsiteX1" fmla="*/ 2248384 w 3397542"/>
                <a:gd name="connsiteY1" fmla="*/ 45003 h 617013"/>
                <a:gd name="connsiteX2" fmla="*/ 0 w 3397542"/>
                <a:gd name="connsiteY2" fmla="*/ 617013 h 617013"/>
                <a:gd name="connsiteX0" fmla="*/ 3397542 w 3397651"/>
                <a:gd name="connsiteY0" fmla="*/ 30053 h 614736"/>
                <a:gd name="connsiteX1" fmla="*/ 2248384 w 3397651"/>
                <a:gd name="connsiteY1" fmla="*/ 42726 h 614736"/>
                <a:gd name="connsiteX2" fmla="*/ 0 w 3397651"/>
                <a:gd name="connsiteY2" fmla="*/ 614736 h 614736"/>
                <a:gd name="connsiteX0" fmla="*/ 3388691 w 3388801"/>
                <a:gd name="connsiteY0" fmla="*/ 0 h 653937"/>
                <a:gd name="connsiteX1" fmla="*/ 2248384 w 3388801"/>
                <a:gd name="connsiteY1" fmla="*/ 81927 h 653937"/>
                <a:gd name="connsiteX2" fmla="*/ 0 w 3388801"/>
                <a:gd name="connsiteY2" fmla="*/ 653937 h 653937"/>
                <a:gd name="connsiteX0" fmla="*/ 3353285 w 3353394"/>
                <a:gd name="connsiteY0" fmla="*/ 0 h 515428"/>
                <a:gd name="connsiteX1" fmla="*/ 2212978 w 3353394"/>
                <a:gd name="connsiteY1" fmla="*/ 81927 h 515428"/>
                <a:gd name="connsiteX2" fmla="*/ 0 w 3353394"/>
                <a:gd name="connsiteY2" fmla="*/ 515428 h 515428"/>
                <a:gd name="connsiteX0" fmla="*/ 3353285 w 3353390"/>
                <a:gd name="connsiteY0" fmla="*/ 17770 h 533198"/>
                <a:gd name="connsiteX1" fmla="*/ 2186424 w 3353390"/>
                <a:gd name="connsiteY1" fmla="*/ 40336 h 533198"/>
                <a:gd name="connsiteX2" fmla="*/ 0 w 3353390"/>
                <a:gd name="connsiteY2" fmla="*/ 533198 h 533198"/>
                <a:gd name="connsiteX0" fmla="*/ 3353285 w 3353377"/>
                <a:gd name="connsiteY0" fmla="*/ 0 h 515428"/>
                <a:gd name="connsiteX1" fmla="*/ 2097909 w 3353377"/>
                <a:gd name="connsiteY1" fmla="*/ 52246 h 515428"/>
                <a:gd name="connsiteX2" fmla="*/ 0 w 3353377"/>
                <a:gd name="connsiteY2" fmla="*/ 515428 h 515428"/>
                <a:gd name="connsiteX0" fmla="*/ 3379839 w 3379931"/>
                <a:gd name="connsiteY0" fmla="*/ 2710 h 567606"/>
                <a:gd name="connsiteX1" fmla="*/ 2124463 w 3379931"/>
                <a:gd name="connsiteY1" fmla="*/ 54956 h 567606"/>
                <a:gd name="connsiteX2" fmla="*/ 0 w 3379931"/>
                <a:gd name="connsiteY2" fmla="*/ 567606 h 567606"/>
                <a:gd name="connsiteX0" fmla="*/ 3388690 w 3388782"/>
                <a:gd name="connsiteY0" fmla="*/ 18297 h 810744"/>
                <a:gd name="connsiteX1" fmla="*/ 2133314 w 3388782"/>
                <a:gd name="connsiteY1" fmla="*/ 70543 h 810744"/>
                <a:gd name="connsiteX2" fmla="*/ 0 w 3388782"/>
                <a:gd name="connsiteY2" fmla="*/ 810745 h 810744"/>
                <a:gd name="connsiteX0" fmla="*/ 3388690 w 3388779"/>
                <a:gd name="connsiteY0" fmla="*/ 0 h 792448"/>
                <a:gd name="connsiteX1" fmla="*/ 2106760 w 3388779"/>
                <a:gd name="connsiteY1" fmla="*/ 141288 h 792448"/>
                <a:gd name="connsiteX2" fmla="*/ 0 w 3388779"/>
                <a:gd name="connsiteY2" fmla="*/ 792448 h 792448"/>
                <a:gd name="connsiteX0" fmla="*/ 3247066 w 3247152"/>
                <a:gd name="connsiteY0" fmla="*/ 0 h 1079361"/>
                <a:gd name="connsiteX1" fmla="*/ 1965136 w 3247152"/>
                <a:gd name="connsiteY1" fmla="*/ 141288 h 1079361"/>
                <a:gd name="connsiteX2" fmla="*/ 0 w 3247152"/>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 name="connsiteX0" fmla="*/ 3247066 w 3247169"/>
                <a:gd name="connsiteY0" fmla="*/ 0 h 1079361"/>
                <a:gd name="connsiteX1" fmla="*/ 2089057 w 3247169"/>
                <a:gd name="connsiteY1" fmla="*/ 161075 h 1079361"/>
                <a:gd name="connsiteX2" fmla="*/ 0 w 3247169"/>
                <a:gd name="connsiteY2" fmla="*/ 1079361 h 1079361"/>
              </a:gdLst>
              <a:ahLst/>
              <a:cxnLst>
                <a:cxn ang="0">
                  <a:pos x="connsiteX0" y="connsiteY0"/>
                </a:cxn>
                <a:cxn ang="0">
                  <a:pos x="connsiteX1" y="connsiteY1"/>
                </a:cxn>
                <a:cxn ang="0">
                  <a:pos x="connsiteX2" y="connsiteY2"/>
                </a:cxn>
              </a:cxnLst>
              <a:rect l="l" t="t" r="r" b="b"/>
              <a:pathLst>
                <a:path w="3247169" h="1079361">
                  <a:moveTo>
                    <a:pt x="3247066" y="0"/>
                  </a:moveTo>
                  <a:cubicBezTo>
                    <a:pt x="3256430" y="17417"/>
                    <a:pt x="2630235" y="-18818"/>
                    <a:pt x="2089057" y="161075"/>
                  </a:cubicBezTo>
                  <a:cubicBezTo>
                    <a:pt x="1547879" y="340968"/>
                    <a:pt x="596017" y="715252"/>
                    <a:pt x="0" y="1079361"/>
                  </a:cubicBezTo>
                </a:path>
              </a:pathLst>
            </a:custGeom>
            <a:noFill/>
            <a:ln w="57150">
              <a:solidFill>
                <a:srgbClr val="376092"/>
              </a:solidFill>
              <a:headEnd type="none" w="med" len="med"/>
              <a:tailEnd type="arrow"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6" name="Straight Arrow Connector 165"/>
            <p:cNvCxnSpPr/>
            <p:nvPr/>
          </p:nvCxnSpPr>
          <p:spPr>
            <a:xfrm rot="20966857" flipH="1">
              <a:off x="3262395" y="3213125"/>
              <a:ext cx="1030367" cy="0"/>
            </a:xfrm>
            <a:prstGeom prst="straightConnector1">
              <a:avLst/>
            </a:prstGeom>
            <a:ln w="57150">
              <a:solidFill>
                <a:srgbClr val="37609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7" name="Freeform 166"/>
            <p:cNvSpPr/>
            <p:nvPr/>
          </p:nvSpPr>
          <p:spPr>
            <a:xfrm rot="18998926">
              <a:off x="1970394" y="3632891"/>
              <a:ext cx="398372" cy="72291"/>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38523 w 638523"/>
                <a:gd name="connsiteY0" fmla="*/ 137457 h 277775"/>
                <a:gd name="connsiteX1" fmla="*/ 0 w 638523"/>
                <a:gd name="connsiteY1" fmla="*/ 220812 h 277775"/>
                <a:gd name="connsiteX0" fmla="*/ 638523 w 638523"/>
                <a:gd name="connsiteY0" fmla="*/ 56701 h 212239"/>
                <a:gd name="connsiteX1" fmla="*/ 0 w 638523"/>
                <a:gd name="connsiteY1" fmla="*/ 140056 h 212239"/>
                <a:gd name="connsiteX0" fmla="*/ 657703 w 657703"/>
                <a:gd name="connsiteY0" fmla="*/ 54165 h 239841"/>
                <a:gd name="connsiteX1" fmla="*/ 0 w 657703"/>
                <a:gd name="connsiteY1" fmla="*/ 170785 h 239841"/>
                <a:gd name="connsiteX0" fmla="*/ 657703 w 657703"/>
                <a:gd name="connsiteY0" fmla="*/ 62013 h 212693"/>
                <a:gd name="connsiteX1" fmla="*/ 0 w 657703"/>
                <a:gd name="connsiteY1" fmla="*/ 178633 h 212693"/>
                <a:gd name="connsiteX0" fmla="*/ 657703 w 657703"/>
                <a:gd name="connsiteY0" fmla="*/ 55987 h 232257"/>
                <a:gd name="connsiteX1" fmla="*/ 0 w 657703"/>
                <a:gd name="connsiteY1" fmla="*/ 172607 h 232257"/>
                <a:gd name="connsiteX0" fmla="*/ 698544 w 698544"/>
                <a:gd name="connsiteY0" fmla="*/ 66320 h 141684"/>
                <a:gd name="connsiteX1" fmla="*/ 0 w 698544"/>
                <a:gd name="connsiteY1" fmla="*/ 71133 h 141684"/>
              </a:gdLst>
              <a:ahLst/>
              <a:cxnLst>
                <a:cxn ang="0">
                  <a:pos x="connsiteX0" y="connsiteY0"/>
                </a:cxn>
                <a:cxn ang="0">
                  <a:pos x="connsiteX1" y="connsiteY1"/>
                </a:cxn>
              </a:cxnLst>
              <a:rect l="l" t="t" r="r" b="b"/>
              <a:pathLst>
                <a:path w="698544" h="141684">
                  <a:moveTo>
                    <a:pt x="698544" y="66320"/>
                  </a:moveTo>
                  <a:cubicBezTo>
                    <a:pt x="233847" y="-168356"/>
                    <a:pt x="432075" y="314330"/>
                    <a:pt x="0" y="71133"/>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68" name="Freeform 167"/>
            <p:cNvSpPr/>
            <p:nvPr/>
          </p:nvSpPr>
          <p:spPr>
            <a:xfrm rot="21157972">
              <a:off x="2402478" y="3173257"/>
              <a:ext cx="378615" cy="7619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619710 w 619710"/>
                <a:gd name="connsiteY0" fmla="*/ 129663 h 329583"/>
                <a:gd name="connsiteX1" fmla="*/ 0 w 619710"/>
                <a:gd name="connsiteY1" fmla="*/ 276251 h 329583"/>
                <a:gd name="connsiteX0" fmla="*/ 619710 w 619710"/>
                <a:gd name="connsiteY0" fmla="*/ 0 h 317619"/>
                <a:gd name="connsiteX1" fmla="*/ 0 w 619710"/>
                <a:gd name="connsiteY1" fmla="*/ 146588 h 317619"/>
                <a:gd name="connsiteX0" fmla="*/ 619710 w 619710"/>
                <a:gd name="connsiteY0" fmla="*/ 0 h 146588"/>
                <a:gd name="connsiteX1" fmla="*/ 0 w 619710"/>
                <a:gd name="connsiteY1" fmla="*/ 146588 h 146588"/>
                <a:gd name="connsiteX0" fmla="*/ 663899 w 663899"/>
                <a:gd name="connsiteY0" fmla="*/ 0 h 149337"/>
                <a:gd name="connsiteX1" fmla="*/ 0 w 663899"/>
                <a:gd name="connsiteY1" fmla="*/ 149337 h 149337"/>
                <a:gd name="connsiteX0" fmla="*/ 663899 w 663899"/>
                <a:gd name="connsiteY0" fmla="*/ 0 h 149337"/>
                <a:gd name="connsiteX1" fmla="*/ 0 w 663899"/>
                <a:gd name="connsiteY1" fmla="*/ 149337 h 149337"/>
              </a:gdLst>
              <a:ahLst/>
              <a:cxnLst>
                <a:cxn ang="0">
                  <a:pos x="connsiteX0" y="connsiteY0"/>
                </a:cxn>
                <a:cxn ang="0">
                  <a:pos x="connsiteX1" y="connsiteY1"/>
                </a:cxn>
              </a:cxnLst>
              <a:rect l="l" t="t" r="r" b="b"/>
              <a:pathLst>
                <a:path w="663899" h="149337">
                  <a:moveTo>
                    <a:pt x="663899" y="0"/>
                  </a:moveTo>
                  <a:cubicBezTo>
                    <a:pt x="369780" y="285270"/>
                    <a:pt x="268513" y="-125731"/>
                    <a:pt x="0" y="149337"/>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69" name="Freeform 168"/>
            <p:cNvSpPr/>
            <p:nvPr/>
          </p:nvSpPr>
          <p:spPr>
            <a:xfrm rot="19409762">
              <a:off x="1760631" y="3483252"/>
              <a:ext cx="912856" cy="100466"/>
            </a:xfrm>
            <a:custGeom>
              <a:avLst/>
              <a:gdLst>
                <a:gd name="connsiteX0" fmla="*/ 4486275 w 4486275"/>
                <a:gd name="connsiteY0" fmla="*/ 309585 h 595335"/>
                <a:gd name="connsiteX1" fmla="*/ 3314700 w 4486275"/>
                <a:gd name="connsiteY1" fmla="*/ 309585 h 595335"/>
                <a:gd name="connsiteX2" fmla="*/ 2505075 w 4486275"/>
                <a:gd name="connsiteY2" fmla="*/ 4785 h 595335"/>
                <a:gd name="connsiteX3" fmla="*/ 0 w 4486275"/>
                <a:gd name="connsiteY3" fmla="*/ 585810 h 595335"/>
                <a:gd name="connsiteX4" fmla="*/ 0 w 4486275"/>
                <a:gd name="connsiteY4" fmla="*/ 585810 h 595335"/>
                <a:gd name="connsiteX5" fmla="*/ 28575 w 4486275"/>
                <a:gd name="connsiteY5" fmla="*/ 595335 h 595335"/>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7327 h 595473"/>
                <a:gd name="connsiteX1" fmla="*/ 3314700 w 4503978"/>
                <a:gd name="connsiteY1" fmla="*/ 309723 h 595473"/>
                <a:gd name="connsiteX2" fmla="*/ 2505075 w 4503978"/>
                <a:gd name="connsiteY2" fmla="*/ 4923 h 595473"/>
                <a:gd name="connsiteX3" fmla="*/ 0 w 4503978"/>
                <a:gd name="connsiteY3" fmla="*/ 585948 h 595473"/>
                <a:gd name="connsiteX4" fmla="*/ 0 w 4503978"/>
                <a:gd name="connsiteY4" fmla="*/ 585948 h 595473"/>
                <a:gd name="connsiteX5" fmla="*/ 28575 w 4503978"/>
                <a:gd name="connsiteY5" fmla="*/ 595473 h 595473"/>
                <a:gd name="connsiteX0" fmla="*/ 4503978 w 4503978"/>
                <a:gd name="connsiteY0" fmla="*/ 368150 h 596296"/>
                <a:gd name="connsiteX1" fmla="*/ 3314700 w 4503978"/>
                <a:gd name="connsiteY1" fmla="*/ 310546 h 596296"/>
                <a:gd name="connsiteX2" fmla="*/ 2505075 w 4503978"/>
                <a:gd name="connsiteY2" fmla="*/ 5746 h 596296"/>
                <a:gd name="connsiteX3" fmla="*/ 0 w 4503978"/>
                <a:gd name="connsiteY3" fmla="*/ 586771 h 596296"/>
                <a:gd name="connsiteX4" fmla="*/ 0 w 4503978"/>
                <a:gd name="connsiteY4" fmla="*/ 586771 h 596296"/>
                <a:gd name="connsiteX5" fmla="*/ 28575 w 4503978"/>
                <a:gd name="connsiteY5" fmla="*/ 596296 h 596296"/>
                <a:gd name="connsiteX0" fmla="*/ 4503978 w 4503978"/>
                <a:gd name="connsiteY0" fmla="*/ 338921 h 567067"/>
                <a:gd name="connsiteX1" fmla="*/ 3314700 w 4503978"/>
                <a:gd name="connsiteY1" fmla="*/ 281317 h 567067"/>
                <a:gd name="connsiteX2" fmla="*/ 2372303 w 4503978"/>
                <a:gd name="connsiteY2" fmla="*/ 5319 h 567067"/>
                <a:gd name="connsiteX3" fmla="*/ 0 w 4503978"/>
                <a:gd name="connsiteY3" fmla="*/ 557542 h 567067"/>
                <a:gd name="connsiteX4" fmla="*/ 0 w 4503978"/>
                <a:gd name="connsiteY4" fmla="*/ 557542 h 567067"/>
                <a:gd name="connsiteX5" fmla="*/ 28575 w 4503978"/>
                <a:gd name="connsiteY5" fmla="*/ 567067 h 567067"/>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03978 w 4503978"/>
                <a:gd name="connsiteY0" fmla="*/ 353907 h 582053"/>
                <a:gd name="connsiteX1" fmla="*/ 3314700 w 4503978"/>
                <a:gd name="connsiteY1" fmla="*/ 296303 h 582053"/>
                <a:gd name="connsiteX2" fmla="*/ 2372303 w 4503978"/>
                <a:gd name="connsiteY2" fmla="*/ 20305 h 582053"/>
                <a:gd name="connsiteX3" fmla="*/ 0 w 4503978"/>
                <a:gd name="connsiteY3" fmla="*/ 572528 h 582053"/>
                <a:gd name="connsiteX4" fmla="*/ 0 w 4503978"/>
                <a:gd name="connsiteY4" fmla="*/ 572528 h 582053"/>
                <a:gd name="connsiteX5" fmla="*/ 28575 w 4503978"/>
                <a:gd name="connsiteY5" fmla="*/ 582053 h 582053"/>
                <a:gd name="connsiteX0" fmla="*/ 4546215 w 4546215"/>
                <a:gd name="connsiteY0" fmla="*/ 353907 h 783666"/>
                <a:gd name="connsiteX1" fmla="*/ 3356937 w 4546215"/>
                <a:gd name="connsiteY1" fmla="*/ 296303 h 783666"/>
                <a:gd name="connsiteX2" fmla="*/ 2414540 w 4546215"/>
                <a:gd name="connsiteY2" fmla="*/ 20305 h 783666"/>
                <a:gd name="connsiteX3" fmla="*/ 42237 w 4546215"/>
                <a:gd name="connsiteY3" fmla="*/ 572528 h 783666"/>
                <a:gd name="connsiteX4" fmla="*/ 42237 w 4546215"/>
                <a:gd name="connsiteY4" fmla="*/ 572528 h 783666"/>
                <a:gd name="connsiteX5" fmla="*/ 0 w 4546215"/>
                <a:gd name="connsiteY5" fmla="*/ 783666 h 783666"/>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4" fmla="*/ 0 w 4503978"/>
                <a:gd name="connsiteY4" fmla="*/ 572528 h 572528"/>
                <a:gd name="connsiteX0" fmla="*/ 4689155 w 4689155"/>
                <a:gd name="connsiteY0" fmla="*/ 353907 h 839654"/>
                <a:gd name="connsiteX1" fmla="*/ 3499877 w 4689155"/>
                <a:gd name="connsiteY1" fmla="*/ 296303 h 839654"/>
                <a:gd name="connsiteX2" fmla="*/ 2557480 w 4689155"/>
                <a:gd name="connsiteY2" fmla="*/ 20305 h 839654"/>
                <a:gd name="connsiteX3" fmla="*/ 185177 w 4689155"/>
                <a:gd name="connsiteY3" fmla="*/ 572528 h 839654"/>
                <a:gd name="connsiteX4" fmla="*/ 149771 w 4689155"/>
                <a:gd name="connsiteY4" fmla="*/ 839654 h 839654"/>
                <a:gd name="connsiteX0" fmla="*/ 4503978 w 4503978"/>
                <a:gd name="connsiteY0" fmla="*/ 353907 h 572528"/>
                <a:gd name="connsiteX1" fmla="*/ 3314700 w 4503978"/>
                <a:gd name="connsiteY1" fmla="*/ 296303 h 572528"/>
                <a:gd name="connsiteX2" fmla="*/ 2372303 w 4503978"/>
                <a:gd name="connsiteY2" fmla="*/ 20305 h 572528"/>
                <a:gd name="connsiteX3" fmla="*/ 0 w 4503978"/>
                <a:gd name="connsiteY3" fmla="*/ 572528 h 572528"/>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5911 h 742616"/>
                <a:gd name="connsiteX1" fmla="*/ 3288146 w 4477424"/>
                <a:gd name="connsiteY1" fmla="*/ 288307 h 742616"/>
                <a:gd name="connsiteX2" fmla="*/ 2345749 w 4477424"/>
                <a:gd name="connsiteY2" fmla="*/ 12309 h 742616"/>
                <a:gd name="connsiteX3" fmla="*/ 0 w 4477424"/>
                <a:gd name="connsiteY3" fmla="*/ 742616 h 742616"/>
                <a:gd name="connsiteX0" fmla="*/ 4477424 w 4477424"/>
                <a:gd name="connsiteY0" fmla="*/ 349415 h 746120"/>
                <a:gd name="connsiteX1" fmla="*/ 3314701 w 4477424"/>
                <a:gd name="connsiteY1" fmla="*/ 252237 h 746120"/>
                <a:gd name="connsiteX2" fmla="*/ 2345749 w 4477424"/>
                <a:gd name="connsiteY2" fmla="*/ 15813 h 746120"/>
                <a:gd name="connsiteX3" fmla="*/ 0 w 4477424"/>
                <a:gd name="connsiteY3" fmla="*/ 746120 h 746120"/>
                <a:gd name="connsiteX0" fmla="*/ 4477424 w 4477424"/>
                <a:gd name="connsiteY0" fmla="*/ 269677 h 745531"/>
                <a:gd name="connsiteX1" fmla="*/ 3314701 w 4477424"/>
                <a:gd name="connsiteY1" fmla="*/ 251648 h 745531"/>
                <a:gd name="connsiteX2" fmla="*/ 2345749 w 4477424"/>
                <a:gd name="connsiteY2" fmla="*/ 15224 h 745531"/>
                <a:gd name="connsiteX3" fmla="*/ 0 w 4477424"/>
                <a:gd name="connsiteY3" fmla="*/ 745531 h 745531"/>
                <a:gd name="connsiteX0" fmla="*/ 4512830 w 4512830"/>
                <a:gd name="connsiteY0" fmla="*/ 289606 h 745673"/>
                <a:gd name="connsiteX1" fmla="*/ 3314701 w 4512830"/>
                <a:gd name="connsiteY1" fmla="*/ 251790 h 745673"/>
                <a:gd name="connsiteX2" fmla="*/ 2345749 w 4512830"/>
                <a:gd name="connsiteY2" fmla="*/ 15366 h 745673"/>
                <a:gd name="connsiteX3" fmla="*/ 0 w 4512830"/>
                <a:gd name="connsiteY3" fmla="*/ 745673 h 745673"/>
                <a:gd name="connsiteX0" fmla="*/ 4503979 w 4503979"/>
                <a:gd name="connsiteY0" fmla="*/ 298929 h 933080"/>
                <a:gd name="connsiteX1" fmla="*/ 3305850 w 4503979"/>
                <a:gd name="connsiteY1" fmla="*/ 261113 h 933080"/>
                <a:gd name="connsiteX2" fmla="*/ 2336898 w 4503979"/>
                <a:gd name="connsiteY2" fmla="*/ 24689 h 933080"/>
                <a:gd name="connsiteX3" fmla="*/ 0 w 4503979"/>
                <a:gd name="connsiteY3" fmla="*/ 933080 h 933080"/>
                <a:gd name="connsiteX0" fmla="*/ 4503979 w 4503979"/>
                <a:gd name="connsiteY0" fmla="*/ 289583 h 923734"/>
                <a:gd name="connsiteX1" fmla="*/ 3305850 w 4503979"/>
                <a:gd name="connsiteY1" fmla="*/ 251767 h 923734"/>
                <a:gd name="connsiteX2" fmla="*/ 2230680 w 4503979"/>
                <a:gd name="connsiteY2" fmla="*/ 25236 h 923734"/>
                <a:gd name="connsiteX3" fmla="*/ 0 w 4503979"/>
                <a:gd name="connsiteY3" fmla="*/ 923734 h 923734"/>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291818 h 965543"/>
                <a:gd name="connsiteX1" fmla="*/ 3332404 w 4530533"/>
                <a:gd name="connsiteY1" fmla="*/ 254002 h 965543"/>
                <a:gd name="connsiteX2" fmla="*/ 2257234 w 4530533"/>
                <a:gd name="connsiteY2" fmla="*/ 27471 h 965543"/>
                <a:gd name="connsiteX3" fmla="*/ 0 w 4530533"/>
                <a:gd name="connsiteY3" fmla="*/ 965543 h 965543"/>
                <a:gd name="connsiteX0" fmla="*/ 4530533 w 4530533"/>
                <a:gd name="connsiteY0" fmla="*/ 301134 h 974859"/>
                <a:gd name="connsiteX1" fmla="*/ 3332404 w 4530533"/>
                <a:gd name="connsiteY1" fmla="*/ 263318 h 974859"/>
                <a:gd name="connsiteX2" fmla="*/ 2460818 w 4530533"/>
                <a:gd name="connsiteY2" fmla="*/ 26894 h 974859"/>
                <a:gd name="connsiteX3" fmla="*/ 0 w 4530533"/>
                <a:gd name="connsiteY3" fmla="*/ 974859 h 974859"/>
                <a:gd name="connsiteX0" fmla="*/ 4530533 w 4530533"/>
                <a:gd name="connsiteY0" fmla="*/ 348043 h 1021768"/>
                <a:gd name="connsiteX1" fmla="*/ 3332404 w 4530533"/>
                <a:gd name="connsiteY1" fmla="*/ 310227 h 1021768"/>
                <a:gd name="connsiteX2" fmla="*/ 2451967 w 4530533"/>
                <a:gd name="connsiteY2" fmla="*/ 24335 h 1021768"/>
                <a:gd name="connsiteX3" fmla="*/ 0 w 4530533"/>
                <a:gd name="connsiteY3" fmla="*/ 1021768 h 1021768"/>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910711 w 2910711"/>
                <a:gd name="connsiteY0" fmla="*/ 324481 h 384806"/>
                <a:gd name="connsiteX1" fmla="*/ 1712582 w 2910711"/>
                <a:gd name="connsiteY1" fmla="*/ 286665 h 384806"/>
                <a:gd name="connsiteX2" fmla="*/ 832145 w 2910711"/>
                <a:gd name="connsiteY2" fmla="*/ 773 h 384806"/>
                <a:gd name="connsiteX3" fmla="*/ 0 w 2910711"/>
                <a:gd name="connsiteY3" fmla="*/ 384806 h 384806"/>
                <a:gd name="connsiteX0" fmla="*/ 2733681 w 2733681"/>
                <a:gd name="connsiteY0" fmla="*/ 336305 h 341298"/>
                <a:gd name="connsiteX1" fmla="*/ 1535552 w 2733681"/>
                <a:gd name="connsiteY1" fmla="*/ 298489 h 341298"/>
                <a:gd name="connsiteX2" fmla="*/ 655115 w 2733681"/>
                <a:gd name="connsiteY2" fmla="*/ 12597 h 341298"/>
                <a:gd name="connsiteX3" fmla="*/ 0 w 2733681"/>
                <a:gd name="connsiteY3" fmla="*/ 287801 h 341298"/>
                <a:gd name="connsiteX0" fmla="*/ 2733681 w 2733681"/>
                <a:gd name="connsiteY0" fmla="*/ 323718 h 328711"/>
                <a:gd name="connsiteX1" fmla="*/ 1535552 w 2733681"/>
                <a:gd name="connsiteY1" fmla="*/ 285902 h 328711"/>
                <a:gd name="connsiteX2" fmla="*/ 655115 w 2733681"/>
                <a:gd name="connsiteY2" fmla="*/ 10 h 328711"/>
                <a:gd name="connsiteX3" fmla="*/ 0 w 2733681"/>
                <a:gd name="connsiteY3" fmla="*/ 275214 h 328711"/>
                <a:gd name="connsiteX0" fmla="*/ 2476988 w 2476988"/>
                <a:gd name="connsiteY0" fmla="*/ 326771 h 331764"/>
                <a:gd name="connsiteX1" fmla="*/ 1278859 w 2476988"/>
                <a:gd name="connsiteY1" fmla="*/ 288955 h 331764"/>
                <a:gd name="connsiteX2" fmla="*/ 398422 w 2476988"/>
                <a:gd name="connsiteY2" fmla="*/ 3063 h 331764"/>
                <a:gd name="connsiteX3" fmla="*/ 0 w 2476988"/>
                <a:gd name="connsiteY3" fmla="*/ 139758 h 331764"/>
                <a:gd name="connsiteX0" fmla="*/ 2476988 w 2476988"/>
                <a:gd name="connsiteY0" fmla="*/ 355951 h 362280"/>
                <a:gd name="connsiteX1" fmla="*/ 1278859 w 2476988"/>
                <a:gd name="connsiteY1" fmla="*/ 318135 h 362280"/>
                <a:gd name="connsiteX2" fmla="*/ 469234 w 2476988"/>
                <a:gd name="connsiteY2" fmla="*/ 2563 h 362280"/>
                <a:gd name="connsiteX3" fmla="*/ 0 w 2476988"/>
                <a:gd name="connsiteY3" fmla="*/ 168938 h 362280"/>
                <a:gd name="connsiteX0" fmla="*/ 2476988 w 2476988"/>
                <a:gd name="connsiteY0" fmla="*/ 356217 h 362546"/>
                <a:gd name="connsiteX1" fmla="*/ 1278859 w 2476988"/>
                <a:gd name="connsiteY1" fmla="*/ 318401 h 362546"/>
                <a:gd name="connsiteX2" fmla="*/ 469234 w 2476988"/>
                <a:gd name="connsiteY2" fmla="*/ 2829 h 362546"/>
                <a:gd name="connsiteX3" fmla="*/ 0 w 2476988"/>
                <a:gd name="connsiteY3" fmla="*/ 169204 h 362546"/>
                <a:gd name="connsiteX0" fmla="*/ 2476988 w 2476988"/>
                <a:gd name="connsiteY0" fmla="*/ 356217 h 362546"/>
                <a:gd name="connsiteX1" fmla="*/ 1278859 w 2476988"/>
                <a:gd name="connsiteY1" fmla="*/ 318401 h 362546"/>
                <a:gd name="connsiteX2" fmla="*/ 610858 w 2476988"/>
                <a:gd name="connsiteY2" fmla="*/ 2829 h 362546"/>
                <a:gd name="connsiteX3" fmla="*/ 0 w 2476988"/>
                <a:gd name="connsiteY3" fmla="*/ 169204 h 362546"/>
                <a:gd name="connsiteX0" fmla="*/ 2246849 w 2246849"/>
                <a:gd name="connsiteY0" fmla="*/ 356954 h 363283"/>
                <a:gd name="connsiteX1" fmla="*/ 1048720 w 2246849"/>
                <a:gd name="connsiteY1" fmla="*/ 319138 h 363283"/>
                <a:gd name="connsiteX2" fmla="*/ 380719 w 2246849"/>
                <a:gd name="connsiteY2" fmla="*/ 3566 h 363283"/>
                <a:gd name="connsiteX3" fmla="*/ 0 w 2246849"/>
                <a:gd name="connsiteY3" fmla="*/ 150154 h 363283"/>
                <a:gd name="connsiteX0" fmla="*/ 2246849 w 2246849"/>
                <a:gd name="connsiteY0" fmla="*/ 354550 h 360879"/>
                <a:gd name="connsiteX1" fmla="*/ 1048720 w 2246849"/>
                <a:gd name="connsiteY1" fmla="*/ 316734 h 360879"/>
                <a:gd name="connsiteX2" fmla="*/ 380719 w 2246849"/>
                <a:gd name="connsiteY2" fmla="*/ 1162 h 360879"/>
                <a:gd name="connsiteX3" fmla="*/ 0 w 2246849"/>
                <a:gd name="connsiteY3" fmla="*/ 147750 h 360879"/>
                <a:gd name="connsiteX0" fmla="*/ 1048720 w 1048720"/>
                <a:gd name="connsiteY0" fmla="*/ 316734 h 316734"/>
                <a:gd name="connsiteX1" fmla="*/ 380719 w 1048720"/>
                <a:gd name="connsiteY1" fmla="*/ 1162 h 316734"/>
                <a:gd name="connsiteX2" fmla="*/ 0 w 1048720"/>
                <a:gd name="connsiteY2" fmla="*/ 147750 h 316734"/>
                <a:gd name="connsiteX0" fmla="*/ 380719 w 380719"/>
                <a:gd name="connsiteY0" fmla="*/ 0 h 146587"/>
                <a:gd name="connsiteX1" fmla="*/ 0 w 380719"/>
                <a:gd name="connsiteY1" fmla="*/ 146588 h 146587"/>
                <a:gd name="connsiteX0" fmla="*/ 717076 w 717076"/>
                <a:gd name="connsiteY0" fmla="*/ 0 h 27866"/>
                <a:gd name="connsiteX1" fmla="*/ 0 w 717076"/>
                <a:gd name="connsiteY1" fmla="*/ 27866 h 27866"/>
                <a:gd name="connsiteX0" fmla="*/ 717076 w 717076"/>
                <a:gd name="connsiteY0" fmla="*/ 165373 h 193239"/>
                <a:gd name="connsiteX1" fmla="*/ 0 w 717076"/>
                <a:gd name="connsiteY1" fmla="*/ 193239 h 193239"/>
                <a:gd name="connsiteX0" fmla="*/ 566601 w 566601"/>
                <a:gd name="connsiteY0" fmla="*/ 184956 h 184956"/>
                <a:gd name="connsiteX1" fmla="*/ 0 w 566601"/>
                <a:gd name="connsiteY1" fmla="*/ 143567 h 184956"/>
                <a:gd name="connsiteX0" fmla="*/ 566601 w 566601"/>
                <a:gd name="connsiteY0" fmla="*/ 267975 h 267975"/>
                <a:gd name="connsiteX1" fmla="*/ 0 w 566601"/>
                <a:gd name="connsiteY1" fmla="*/ 226586 h 267975"/>
                <a:gd name="connsiteX0" fmla="*/ 566601 w 566601"/>
                <a:gd name="connsiteY0" fmla="*/ 290591 h 290591"/>
                <a:gd name="connsiteX1" fmla="*/ 0 w 566601"/>
                <a:gd name="connsiteY1" fmla="*/ 249202 h 290591"/>
                <a:gd name="connsiteX0" fmla="*/ 566601 w 566601"/>
                <a:gd name="connsiteY0" fmla="*/ 126599 h 156937"/>
                <a:gd name="connsiteX1" fmla="*/ 0 w 566601"/>
                <a:gd name="connsiteY1" fmla="*/ 85210 h 156937"/>
                <a:gd name="connsiteX0" fmla="*/ 566601 w 566601"/>
                <a:gd name="connsiteY0" fmla="*/ 156081 h 180579"/>
                <a:gd name="connsiteX1" fmla="*/ 0 w 566601"/>
                <a:gd name="connsiteY1" fmla="*/ 114692 h 180579"/>
                <a:gd name="connsiteX0" fmla="*/ 883900 w 883900"/>
                <a:gd name="connsiteY0" fmla="*/ 167576 h 167576"/>
                <a:gd name="connsiteX1" fmla="*/ 0 w 883900"/>
                <a:gd name="connsiteY1" fmla="*/ 63613 h 167576"/>
                <a:gd name="connsiteX0" fmla="*/ 883900 w 883900"/>
                <a:gd name="connsiteY0" fmla="*/ 221812 h 221812"/>
                <a:gd name="connsiteX1" fmla="*/ 740355 w 883900"/>
                <a:gd name="connsiteY1" fmla="*/ 92816 h 221812"/>
                <a:gd name="connsiteX2" fmla="*/ 0 w 883900"/>
                <a:gd name="connsiteY2" fmla="*/ 117849 h 221812"/>
                <a:gd name="connsiteX0" fmla="*/ 1367489 w 1367489"/>
                <a:gd name="connsiteY0" fmla="*/ 286822 h 286822"/>
                <a:gd name="connsiteX1" fmla="*/ 740355 w 1367489"/>
                <a:gd name="connsiteY1" fmla="*/ 92816 h 286822"/>
                <a:gd name="connsiteX2" fmla="*/ 0 w 1367489"/>
                <a:gd name="connsiteY2" fmla="*/ 117849 h 286822"/>
                <a:gd name="connsiteX0" fmla="*/ 1367489 w 1367489"/>
                <a:gd name="connsiteY0" fmla="*/ 286822 h 286884"/>
                <a:gd name="connsiteX1" fmla="*/ 740355 w 1367489"/>
                <a:gd name="connsiteY1" fmla="*/ 92816 h 286884"/>
                <a:gd name="connsiteX2" fmla="*/ 0 w 1367489"/>
                <a:gd name="connsiteY2" fmla="*/ 117849 h 286884"/>
                <a:gd name="connsiteX0" fmla="*/ 1367489 w 1367489"/>
                <a:gd name="connsiteY0" fmla="*/ 286822 h 310514"/>
                <a:gd name="connsiteX1" fmla="*/ 740355 w 1367489"/>
                <a:gd name="connsiteY1" fmla="*/ 92816 h 310514"/>
                <a:gd name="connsiteX2" fmla="*/ 0 w 1367489"/>
                <a:gd name="connsiteY2" fmla="*/ 117849 h 310514"/>
                <a:gd name="connsiteX0" fmla="*/ 1367489 w 1367489"/>
                <a:gd name="connsiteY0" fmla="*/ 280548 h 304240"/>
                <a:gd name="connsiteX1" fmla="*/ 740355 w 1367489"/>
                <a:gd name="connsiteY1" fmla="*/ 86542 h 304240"/>
                <a:gd name="connsiteX2" fmla="*/ 0 w 1367489"/>
                <a:gd name="connsiteY2" fmla="*/ 111575 h 304240"/>
                <a:gd name="connsiteX0" fmla="*/ 1367489 w 1367489"/>
                <a:gd name="connsiteY0" fmla="*/ 280548 h 281143"/>
                <a:gd name="connsiteX1" fmla="*/ 740355 w 1367489"/>
                <a:gd name="connsiteY1" fmla="*/ 86542 h 281143"/>
                <a:gd name="connsiteX2" fmla="*/ 0 w 1367489"/>
                <a:gd name="connsiteY2" fmla="*/ 111575 h 281143"/>
                <a:gd name="connsiteX0" fmla="*/ 1367489 w 1367489"/>
                <a:gd name="connsiteY0" fmla="*/ 280548 h 280813"/>
                <a:gd name="connsiteX1" fmla="*/ 740355 w 1367489"/>
                <a:gd name="connsiteY1" fmla="*/ 86542 h 280813"/>
                <a:gd name="connsiteX2" fmla="*/ 0 w 1367489"/>
                <a:gd name="connsiteY2" fmla="*/ 111575 h 280813"/>
                <a:gd name="connsiteX0" fmla="*/ 1367489 w 1367489"/>
                <a:gd name="connsiteY0" fmla="*/ 260872 h 261137"/>
                <a:gd name="connsiteX1" fmla="*/ 740355 w 1367489"/>
                <a:gd name="connsiteY1" fmla="*/ 66866 h 261137"/>
                <a:gd name="connsiteX2" fmla="*/ 0 w 1367489"/>
                <a:gd name="connsiteY2" fmla="*/ 91899 h 261137"/>
                <a:gd name="connsiteX0" fmla="*/ 1367489 w 1367489"/>
                <a:gd name="connsiteY0" fmla="*/ 203427 h 211914"/>
                <a:gd name="connsiteX1" fmla="*/ 733032 w 1367489"/>
                <a:gd name="connsiteY1" fmla="*/ 71456 h 211914"/>
                <a:gd name="connsiteX2" fmla="*/ 0 w 1367489"/>
                <a:gd name="connsiteY2" fmla="*/ 34454 h 211914"/>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21970"/>
                <a:gd name="connsiteX1" fmla="*/ 733032 w 1367489"/>
                <a:gd name="connsiteY1" fmla="*/ 71456 h 221970"/>
                <a:gd name="connsiteX2" fmla="*/ 0 w 1367489"/>
                <a:gd name="connsiteY2" fmla="*/ 34454 h 221970"/>
                <a:gd name="connsiteX0" fmla="*/ 1367489 w 1367489"/>
                <a:gd name="connsiteY0" fmla="*/ 203427 h 224760"/>
                <a:gd name="connsiteX1" fmla="*/ 733032 w 1367489"/>
                <a:gd name="connsiteY1" fmla="*/ 71456 h 224760"/>
                <a:gd name="connsiteX2" fmla="*/ 0 w 1367489"/>
                <a:gd name="connsiteY2" fmla="*/ 34454 h 224760"/>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203427 h 211913"/>
                <a:gd name="connsiteX1" fmla="*/ 733032 w 1367489"/>
                <a:gd name="connsiteY1" fmla="*/ 71456 h 211913"/>
                <a:gd name="connsiteX2" fmla="*/ 0 w 1367489"/>
                <a:gd name="connsiteY2" fmla="*/ 34454 h 211913"/>
                <a:gd name="connsiteX0" fmla="*/ 1367489 w 1367489"/>
                <a:gd name="connsiteY0" fmla="*/ 168973 h 217643"/>
                <a:gd name="connsiteX1" fmla="*/ 864673 w 1367489"/>
                <a:gd name="connsiteY1" fmla="*/ 141621 h 217643"/>
                <a:gd name="connsiteX2" fmla="*/ 0 w 1367489"/>
                <a:gd name="connsiteY2" fmla="*/ 0 h 217643"/>
                <a:gd name="connsiteX0" fmla="*/ 1367489 w 1367489"/>
                <a:gd name="connsiteY0" fmla="*/ 168973 h 199420"/>
                <a:gd name="connsiteX1" fmla="*/ 864673 w 1367489"/>
                <a:gd name="connsiteY1" fmla="*/ 141621 h 199420"/>
                <a:gd name="connsiteX2" fmla="*/ 0 w 1367489"/>
                <a:gd name="connsiteY2" fmla="*/ 0 h 199420"/>
                <a:gd name="connsiteX0" fmla="*/ 1367489 w 1367489"/>
                <a:gd name="connsiteY0" fmla="*/ 168973 h 212043"/>
                <a:gd name="connsiteX1" fmla="*/ 864673 w 1367489"/>
                <a:gd name="connsiteY1" fmla="*/ 141621 h 212043"/>
                <a:gd name="connsiteX2" fmla="*/ 0 w 1367489"/>
                <a:gd name="connsiteY2" fmla="*/ 0 h 212043"/>
                <a:gd name="connsiteX0" fmla="*/ 1367489 w 1367489"/>
                <a:gd name="connsiteY0" fmla="*/ 168973 h 224055"/>
                <a:gd name="connsiteX1" fmla="*/ 730218 w 1367489"/>
                <a:gd name="connsiteY1" fmla="*/ 156504 h 224055"/>
                <a:gd name="connsiteX2" fmla="*/ 0 w 1367489"/>
                <a:gd name="connsiteY2" fmla="*/ 0 h 224055"/>
                <a:gd name="connsiteX0" fmla="*/ 1367489 w 1367489"/>
                <a:gd name="connsiteY0" fmla="*/ 168973 h 219793"/>
                <a:gd name="connsiteX1" fmla="*/ 730218 w 1367489"/>
                <a:gd name="connsiteY1" fmla="*/ 156504 h 219793"/>
                <a:gd name="connsiteX2" fmla="*/ 0 w 1367489"/>
                <a:gd name="connsiteY2" fmla="*/ 0 h 219793"/>
                <a:gd name="connsiteX0" fmla="*/ 1367489 w 1367489"/>
                <a:gd name="connsiteY0" fmla="*/ 168973 h 219793"/>
                <a:gd name="connsiteX1" fmla="*/ 730218 w 1367489"/>
                <a:gd name="connsiteY1" fmla="*/ 156504 h 219793"/>
                <a:gd name="connsiteX2" fmla="*/ 0 w 1367489"/>
                <a:gd name="connsiteY2" fmla="*/ 0 h 219793"/>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01054"/>
                <a:gd name="connsiteX1" fmla="*/ 817131 w 1454402"/>
                <a:gd name="connsiteY1" fmla="*/ 137765 h 201054"/>
                <a:gd name="connsiteX2" fmla="*/ 0 w 1454402"/>
                <a:gd name="connsiteY2" fmla="*/ 0 h 201054"/>
                <a:gd name="connsiteX0" fmla="*/ 1454402 w 1454402"/>
                <a:gd name="connsiteY0" fmla="*/ 150234 h 216608"/>
                <a:gd name="connsiteX1" fmla="*/ 817131 w 1454402"/>
                <a:gd name="connsiteY1" fmla="*/ 137765 h 216608"/>
                <a:gd name="connsiteX2" fmla="*/ 0 w 1454402"/>
                <a:gd name="connsiteY2" fmla="*/ 0 h 216608"/>
                <a:gd name="connsiteX0" fmla="*/ 1600688 w 1600688"/>
                <a:gd name="connsiteY0" fmla="*/ 130785 h 213038"/>
                <a:gd name="connsiteX1" fmla="*/ 817131 w 1600688"/>
                <a:gd name="connsiteY1" fmla="*/ 137765 h 213038"/>
                <a:gd name="connsiteX2" fmla="*/ 0 w 1600688"/>
                <a:gd name="connsiteY2" fmla="*/ 0 h 213038"/>
                <a:gd name="connsiteX0" fmla="*/ 1600688 w 1600688"/>
                <a:gd name="connsiteY0" fmla="*/ 130785 h 196903"/>
                <a:gd name="connsiteX1" fmla="*/ 817131 w 1600688"/>
                <a:gd name="connsiteY1" fmla="*/ 137765 h 196903"/>
                <a:gd name="connsiteX2" fmla="*/ 0 w 1600688"/>
                <a:gd name="connsiteY2" fmla="*/ 0 h 196903"/>
              </a:gdLst>
              <a:ahLst/>
              <a:cxnLst>
                <a:cxn ang="0">
                  <a:pos x="connsiteX0" y="connsiteY0"/>
                </a:cxn>
                <a:cxn ang="0">
                  <a:pos x="connsiteX1" y="connsiteY1"/>
                </a:cxn>
                <a:cxn ang="0">
                  <a:pos x="connsiteX2" y="connsiteY2"/>
                </a:cxn>
              </a:cxnLst>
              <a:rect l="l" t="t" r="r" b="b"/>
              <a:pathLst>
                <a:path w="1600688" h="196903">
                  <a:moveTo>
                    <a:pt x="1600688" y="130785"/>
                  </a:moveTo>
                  <a:cubicBezTo>
                    <a:pt x="1132870" y="-85651"/>
                    <a:pt x="1090908" y="347675"/>
                    <a:pt x="817131" y="137765"/>
                  </a:cubicBezTo>
                  <a:cubicBezTo>
                    <a:pt x="371180" y="-146691"/>
                    <a:pt x="422081" y="452335"/>
                    <a:pt x="0" y="0"/>
                  </a:cubicBezTo>
                </a:path>
              </a:pathLst>
            </a:custGeom>
            <a:noFill/>
            <a:ln w="57150">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u="sng"/>
            </a:p>
          </p:txBody>
        </p:sp>
        <p:sp>
          <p:nvSpPr>
            <p:cNvPr id="170" name="Up Arrow 169"/>
            <p:cNvSpPr/>
            <p:nvPr/>
          </p:nvSpPr>
          <p:spPr>
            <a:xfrm rot="15566857">
              <a:off x="4600536" y="1748759"/>
              <a:ext cx="528134" cy="2336717"/>
            </a:xfrm>
            <a:prstGeom prst="upArrow">
              <a:avLst>
                <a:gd name="adj1" fmla="val 50000"/>
                <a:gd name="adj2" fmla="val 154432"/>
              </a:avLst>
            </a:prstGeom>
            <a:solidFill>
              <a:schemeClr val="accent1">
                <a:lumMod val="75000"/>
              </a:schemeClr>
            </a:solidFill>
            <a:ln>
              <a:noFill/>
            </a:ln>
            <a:effectLst>
              <a:glow rad="203200">
                <a:schemeClr val="bg1">
                  <a:alpha val="27000"/>
                </a:schemeClr>
              </a:glow>
              <a:outerShdw blurRad="50800" dist="38100" dir="2700000" algn="tl" rotWithShape="0">
                <a:prstClr val="black">
                  <a:alpha val="40000"/>
                </a:prstClr>
              </a:outerShdw>
              <a:reflection endPos="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Content Placeholder 2"/>
            <p:cNvSpPr txBox="1">
              <a:spLocks/>
            </p:cNvSpPr>
            <p:nvPr/>
          </p:nvSpPr>
          <p:spPr bwMode="auto">
            <a:xfrm rot="20966857">
              <a:off x="4397849" y="2695198"/>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chemeClr val="bg1"/>
                  </a:solidFill>
                </a:rPr>
                <a:t>Relative Airflow</a:t>
              </a:r>
            </a:p>
          </p:txBody>
        </p:sp>
        <p:sp>
          <p:nvSpPr>
            <p:cNvPr id="172" name="Content Placeholder 2"/>
            <p:cNvSpPr txBox="1">
              <a:spLocks/>
            </p:cNvSpPr>
            <p:nvPr/>
          </p:nvSpPr>
          <p:spPr bwMode="auto">
            <a:xfrm rot="19968257">
              <a:off x="4459707" y="2026942"/>
              <a:ext cx="1626170" cy="34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Blip>
                  <a:blip r:embed="rId4"/>
                </a:buBlip>
                <a:defRPr sz="2400" kern="1200">
                  <a:solidFill>
                    <a:srgbClr val="292929"/>
                  </a:solidFill>
                  <a:latin typeface="Trebuchet MS" pitchFamily="34" charset="0"/>
                  <a:ea typeface="ＭＳ Ｐゴシック" pitchFamily="24" charset="-128"/>
                  <a:cs typeface="+mn-cs"/>
                </a:defRPr>
              </a:lvl1pPr>
              <a:lvl2pPr marL="742950" indent="-28575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2pPr>
              <a:lvl3pPr marL="11430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3pPr>
              <a:lvl4pPr marL="16002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4pPr>
              <a:lvl5pPr marL="2057400" indent="-228600" algn="l" rtl="0" eaLnBrk="0" fontAlgn="base" hangingPunct="0">
                <a:spcBef>
                  <a:spcPct val="20000"/>
                </a:spcBef>
                <a:spcAft>
                  <a:spcPct val="0"/>
                </a:spcAft>
                <a:buChar char="•"/>
                <a:defRPr sz="2000" kern="1200">
                  <a:solidFill>
                    <a:srgbClr val="292929"/>
                  </a:solidFill>
                  <a:latin typeface="Trebuchet MS" pitchFamily="34" charset="0"/>
                  <a:ea typeface="ＭＳ Ｐゴシック" pitchFamily="2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1400" dirty="0">
                  <a:solidFill>
                    <a:srgbClr val="FF0000"/>
                  </a:solidFill>
                </a:rPr>
                <a:t>Critical Angle</a:t>
              </a:r>
            </a:p>
          </p:txBody>
        </p:sp>
      </p:grpSp>
    </p:spTree>
    <p:extLst>
      <p:ext uri="{BB962C8B-B14F-4D97-AF65-F5344CB8AC3E}">
        <p14:creationId xmlns:p14="http://schemas.microsoft.com/office/powerpoint/2010/main" val="351987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500"/>
                                        <p:tgtEl>
                                          <p:spTgt spid="1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
                                        </p:tgtEl>
                                        <p:attrNameLst>
                                          <p:attrName>style.visibility</p:attrName>
                                        </p:attrNameLst>
                                      </p:cBhvr>
                                      <p:to>
                                        <p:strVal val="visible"/>
                                      </p:to>
                                    </p:set>
                                    <p:animEffect transition="in" filter="fade">
                                      <p:cBhvr>
                                        <p:cTn id="17" dur="500"/>
                                        <p:tgtEl>
                                          <p:spTgt spid="143"/>
                                        </p:tgtEl>
                                      </p:cBhvr>
                                    </p:animEffect>
                                  </p:childTnLst>
                                </p:cTn>
                              </p:par>
                              <p:par>
                                <p:cTn id="18" presetID="10" presetClass="exit" presetSubtype="0" fill="hold" nodeType="withEffect">
                                  <p:stCondLst>
                                    <p:cond delay="0"/>
                                  </p:stCondLst>
                                  <p:childTnLst>
                                    <p:animEffect transition="out" filter="fade">
                                      <p:cBhvr>
                                        <p:cTn id="19" dur="500"/>
                                        <p:tgtEl>
                                          <p:spTgt spid="128"/>
                                        </p:tgtEl>
                                      </p:cBhvr>
                                    </p:animEffect>
                                    <p:set>
                                      <p:cBhvr>
                                        <p:cTn id="20" dur="1" fill="hold">
                                          <p:stCondLst>
                                            <p:cond delay="499"/>
                                          </p:stCondLst>
                                        </p:cTn>
                                        <p:tgtEl>
                                          <p:spTgt spid="12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8"/>
                                        </p:tgtEl>
                                        <p:attrNameLst>
                                          <p:attrName>style.visibility</p:attrName>
                                        </p:attrNameLst>
                                      </p:cBhvr>
                                      <p:to>
                                        <p:strVal val="visible"/>
                                      </p:to>
                                    </p:set>
                                    <p:animEffect transition="in" filter="fade">
                                      <p:cBhvr>
                                        <p:cTn id="25" dur="500"/>
                                        <p:tgtEl>
                                          <p:spTgt spid="158"/>
                                        </p:tgtEl>
                                      </p:cBhvr>
                                    </p:animEffect>
                                  </p:childTnLst>
                                </p:cTn>
                              </p:par>
                              <p:par>
                                <p:cTn id="26" presetID="10" presetClass="exit" presetSubtype="0" fill="hold" nodeType="withEffect">
                                  <p:stCondLst>
                                    <p:cond delay="0"/>
                                  </p:stCondLst>
                                  <p:childTnLst>
                                    <p:animEffect transition="out" filter="fade">
                                      <p:cBhvr>
                                        <p:cTn id="27" dur="500"/>
                                        <p:tgtEl>
                                          <p:spTgt spid="143"/>
                                        </p:tgtEl>
                                      </p:cBhvr>
                                    </p:animEffect>
                                    <p:set>
                                      <p:cBhvr>
                                        <p:cTn id="28" dur="1" fill="hold">
                                          <p:stCondLst>
                                            <p:cond delay="499"/>
                                          </p:stCondLst>
                                        </p:cTn>
                                        <p:tgtEl>
                                          <p:spTgt spid="1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Stall</a:t>
            </a:r>
          </a:p>
        </p:txBody>
      </p:sp>
      <p:sp>
        <p:nvSpPr>
          <p:cNvPr id="3" name="Content Placeholder 2"/>
          <p:cNvSpPr>
            <a:spLocks noGrp="1"/>
          </p:cNvSpPr>
          <p:nvPr>
            <p:ph idx="1"/>
          </p:nvPr>
        </p:nvSpPr>
        <p:spPr>
          <a:xfrm>
            <a:off x="495300" y="1268760"/>
            <a:ext cx="8915400" cy="5256484"/>
          </a:xfrm>
        </p:spPr>
        <p:txBody>
          <a:bodyPr/>
          <a:lstStyle/>
          <a:p>
            <a:pPr marL="0" indent="0" algn="ctr">
              <a:buNone/>
            </a:pPr>
            <a:r>
              <a:rPr lang="en-GB" dirty="0">
                <a:solidFill>
                  <a:srgbClr val="FF0000"/>
                </a:solidFill>
              </a:rPr>
              <a:t>This can happen when handling mistakes are made:</a:t>
            </a:r>
            <a:endParaRPr lang="en-GB" dirty="0"/>
          </a:p>
          <a:p>
            <a:r>
              <a:rPr lang="en-GB" dirty="0"/>
              <a:t>Flying too slowly</a:t>
            </a:r>
          </a:p>
          <a:p>
            <a:pPr lvl="1"/>
            <a:r>
              <a:rPr lang="en-GB" dirty="0"/>
              <a:t>Inadvertently flying too slowly (the biggest cause!)</a:t>
            </a:r>
          </a:p>
          <a:p>
            <a:pPr lvl="1"/>
            <a:r>
              <a:rPr lang="en-GB" dirty="0"/>
              <a:t>Not appreciating stall speed will vary with load factor and weight carried (</a:t>
            </a:r>
            <a:r>
              <a:rPr lang="en-GB" dirty="0" err="1"/>
              <a:t>ie</a:t>
            </a:r>
            <a:r>
              <a:rPr lang="en-GB" dirty="0"/>
              <a:t> turning at too low an airspeed)</a:t>
            </a:r>
          </a:p>
          <a:p>
            <a:r>
              <a:rPr lang="en-GB" dirty="0"/>
              <a:t>High speed stall</a:t>
            </a:r>
          </a:p>
          <a:p>
            <a:pPr lvl="1"/>
            <a:r>
              <a:rPr lang="en-GB" dirty="0"/>
              <a:t>Caused by pitching up abruptly at speed</a:t>
            </a:r>
          </a:p>
          <a:p>
            <a:r>
              <a:rPr lang="en-GB" dirty="0"/>
              <a:t>Following engine failure in the climb</a:t>
            </a:r>
          </a:p>
          <a:p>
            <a:pPr lvl="1"/>
            <a:r>
              <a:rPr lang="en-GB" dirty="0"/>
              <a:t>If pilot is slow to correct nose high attitude/low airspeed</a:t>
            </a:r>
          </a:p>
        </p:txBody>
      </p:sp>
    </p:spTree>
    <p:extLst>
      <p:ext uri="{BB962C8B-B14F-4D97-AF65-F5344CB8AC3E}">
        <p14:creationId xmlns:p14="http://schemas.microsoft.com/office/powerpoint/2010/main" val="1155001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Stall</a:t>
            </a:r>
          </a:p>
        </p:txBody>
      </p:sp>
      <p:sp>
        <p:nvSpPr>
          <p:cNvPr id="3" name="Content Placeholder 2"/>
          <p:cNvSpPr>
            <a:spLocks noGrp="1"/>
          </p:cNvSpPr>
          <p:nvPr>
            <p:ph idx="1"/>
          </p:nvPr>
        </p:nvSpPr>
        <p:spPr>
          <a:xfrm>
            <a:off x="495300" y="1268760"/>
            <a:ext cx="8915400" cy="5256484"/>
          </a:xfrm>
        </p:spPr>
        <p:txBody>
          <a:bodyPr/>
          <a:lstStyle/>
          <a:p>
            <a:pPr marL="0" indent="0">
              <a:buNone/>
            </a:pPr>
            <a:r>
              <a:rPr lang="en-GB" dirty="0">
                <a:solidFill>
                  <a:srgbClr val="FF0000"/>
                </a:solidFill>
              </a:rPr>
              <a:t>This can also happen due to mishandling environmental factors:</a:t>
            </a:r>
            <a:endParaRPr lang="en-GB" dirty="0"/>
          </a:p>
          <a:p>
            <a:r>
              <a:rPr lang="en-GB" dirty="0"/>
              <a:t>In wind shear or wind gradient;</a:t>
            </a:r>
          </a:p>
          <a:p>
            <a:pPr lvl="1"/>
            <a:r>
              <a:rPr lang="en-GB" dirty="0"/>
              <a:t>Most </a:t>
            </a:r>
            <a:r>
              <a:rPr lang="en-GB" dirty="0" err="1"/>
              <a:t>noticable</a:t>
            </a:r>
            <a:r>
              <a:rPr lang="en-GB" dirty="0"/>
              <a:t> the last few hundred feet above ground </a:t>
            </a:r>
            <a:r>
              <a:rPr lang="en-GB" dirty="0">
                <a:solidFill>
                  <a:srgbClr val="FF0000"/>
                </a:solidFill>
              </a:rPr>
              <a:t>(…especially on 26 at Barton!)</a:t>
            </a:r>
          </a:p>
          <a:p>
            <a:pPr lvl="1"/>
            <a:r>
              <a:rPr lang="en-GB" dirty="0"/>
              <a:t>Can cause a sudden loss of speed to an aircraft approaching to land</a:t>
            </a:r>
          </a:p>
          <a:p>
            <a:pPr lvl="1"/>
            <a:r>
              <a:rPr lang="en-GB" dirty="0"/>
              <a:t>But can be anticipated and avoided using correct landing approach techniques</a:t>
            </a:r>
          </a:p>
        </p:txBody>
      </p:sp>
    </p:spTree>
    <p:extLst>
      <p:ext uri="{BB962C8B-B14F-4D97-AF65-F5344CB8AC3E}">
        <p14:creationId xmlns:p14="http://schemas.microsoft.com/office/powerpoint/2010/main" val="279259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13957</TotalTime>
  <Words>1478</Words>
  <Application>Microsoft Office PowerPoint</Application>
  <PresentationFormat>A4 Paper (210x297 mm)</PresentationFormat>
  <Paragraphs>223</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Trebuchet MS</vt:lpstr>
      <vt:lpstr>Office Theme</vt:lpstr>
      <vt:lpstr>Exercise 10b Stalling and Spin Avoidance </vt:lpstr>
      <vt:lpstr>The Stall</vt:lpstr>
      <vt:lpstr>Stalling</vt:lpstr>
      <vt:lpstr>Theory – The Stall</vt:lpstr>
      <vt:lpstr>Theory - Relative Airflow</vt:lpstr>
      <vt:lpstr>Theory - Relative Airflow</vt:lpstr>
      <vt:lpstr>Relative Airflow</vt:lpstr>
      <vt:lpstr>The Stall</vt:lpstr>
      <vt:lpstr>The Stall</vt:lpstr>
      <vt:lpstr>Indications of Slow Flight</vt:lpstr>
      <vt:lpstr>Indications of Slow Flight</vt:lpstr>
      <vt:lpstr>The Incipient Stall - Indications</vt:lpstr>
      <vt:lpstr>The Stall - Indications</vt:lpstr>
      <vt:lpstr>Recovery from a Fully Developed Stall</vt:lpstr>
      <vt:lpstr>Pitch Only Recovery (POR)</vt:lpstr>
      <vt:lpstr>Pitch Only Recovery (POR)</vt:lpstr>
      <vt:lpstr>Standard Stall Recovery (SSR)</vt:lpstr>
      <vt:lpstr>Standard Stall Recovery (SSR)</vt:lpstr>
      <vt:lpstr>Wing Drop at the Stall</vt:lpstr>
      <vt:lpstr>Stalling in a Turn</vt:lpstr>
      <vt:lpstr>The Effect of Flaps on Stalling</vt:lpstr>
      <vt:lpstr>Recovery from the Stall with Flaps</vt:lpstr>
      <vt:lpstr>To Enter a Wings Level Practice Stall</vt:lpstr>
      <vt:lpstr>Stall Recovery Summary</vt:lpstr>
      <vt:lpstr>Spin Avoidance</vt:lpstr>
      <vt:lpstr>Spin Avoidance</vt:lpstr>
      <vt:lpstr>Spin Avoidance/Prevention</vt:lpstr>
      <vt:lpstr>Spin Avoidance/Prevention</vt:lpstr>
      <vt:lpstr> Airmanship </vt:lpstr>
      <vt:lpstr>Exercise 10b Stalling and Spin Avoidance </vt:lpstr>
    </vt:vector>
  </TitlesOfParts>
  <Company>Thomson Medex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furniss_m</dc:creator>
  <cp:lastModifiedBy>Marcus Furniss</cp:lastModifiedBy>
  <cp:revision>609</cp:revision>
  <dcterms:created xsi:type="dcterms:W3CDTF">2006-05-24T18:30:12Z</dcterms:created>
  <dcterms:modified xsi:type="dcterms:W3CDTF">2023-08-23T12:29:36Z</dcterms:modified>
</cp:coreProperties>
</file>