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359" r:id="rId3"/>
    <p:sldId id="365" r:id="rId4"/>
    <p:sldId id="378" r:id="rId5"/>
    <p:sldId id="389" r:id="rId6"/>
    <p:sldId id="390" r:id="rId7"/>
    <p:sldId id="384" r:id="rId8"/>
    <p:sldId id="392" r:id="rId9"/>
    <p:sldId id="393" r:id="rId10"/>
    <p:sldId id="391" r:id="rId11"/>
    <p:sldId id="385" r:id="rId12"/>
    <p:sldId id="394" r:id="rId13"/>
    <p:sldId id="395" r:id="rId14"/>
    <p:sldId id="396" r:id="rId15"/>
    <p:sldId id="386" r:id="rId16"/>
    <p:sldId id="388" r:id="rId17"/>
    <p:sldId id="397" r:id="rId18"/>
    <p:sldId id="398" r:id="rId19"/>
    <p:sldId id="399" r:id="rId20"/>
    <p:sldId id="377" r:id="rId21"/>
    <p:sldId id="406" r:id="rId22"/>
    <p:sldId id="400" r:id="rId23"/>
    <p:sldId id="405" r:id="rId24"/>
    <p:sldId id="408" r:id="rId25"/>
    <p:sldId id="402" r:id="rId26"/>
    <p:sldId id="407" r:id="rId27"/>
    <p:sldId id="410" r:id="rId28"/>
    <p:sldId id="401" r:id="rId29"/>
    <p:sldId id="412" r:id="rId30"/>
    <p:sldId id="403" r:id="rId31"/>
    <p:sldId id="404" r:id="rId32"/>
    <p:sldId id="411" r:id="rId33"/>
    <p:sldId id="382" r:id="rId34"/>
    <p:sldId id="413" r:id="rId35"/>
  </p:sldIdLst>
  <p:sldSz cx="9906000" cy="6858000" type="A4"/>
  <p:notesSz cx="6708775" cy="98361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CA0FE"/>
    <a:srgbClr val="BFBFBF"/>
    <a:srgbClr val="71AB88"/>
    <a:srgbClr val="43AB54"/>
    <a:srgbClr val="418B35"/>
    <a:srgbClr val="FFFFFF"/>
    <a:srgbClr val="860000"/>
    <a:srgbClr val="376092"/>
    <a:srgbClr val="1C1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0" autoAdjust="0"/>
    <p:restoredTop sz="94624" autoAdjust="0"/>
  </p:normalViewPr>
  <p:slideViewPr>
    <p:cSldViewPr>
      <p:cViewPr>
        <p:scale>
          <a:sx n="66" d="100"/>
          <a:sy n="66" d="100"/>
        </p:scale>
        <p:origin x="54" y="-2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 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1" name="Title Placeholder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 sz="4000" smtClean="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247812" name="Text Placeholder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en-GB" smtClean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308FFB-0368-414E-AB32-4432F7135FC9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606228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 smtClean="0"/>
              <a:t>Copyright  Marcus </a:t>
            </a:r>
            <a:r>
              <a:rPr lang="en-GB" dirty="0" err="1" smtClean="0"/>
              <a:t>Furniss</a:t>
            </a:r>
            <a:r>
              <a:rPr lang="en-GB" dirty="0" smtClean="0"/>
              <a:t> 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7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CE8F-3590-4192-A7C7-152F125E0C0C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44557-360D-438E-A8E8-81E0A83080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1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1976-88E0-4A16-B40E-31CBA99B0EE4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8634-C66F-4B34-B41F-3F5E209E7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9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BC18-DE26-4041-87A9-739CF8BD6006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0464-8163-4A27-B7C9-093F290087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4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76250"/>
            <a:ext cx="89154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412876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12876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9056-BCC5-493D-BE43-E537CB5074D8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2D2E7-C886-43D2-870B-A5B2362B3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1176-E55D-40F0-AF23-BA360FE669E8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44FC-AE2C-4360-A62D-93E4BF4E4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ED2F-EB7C-4305-B992-A8844DD6FCC5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8023-6A82-4E51-BE62-FF54875EC0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0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1922-F252-42A6-ADC2-9A3A7B6D3658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7EFB0-B408-4B08-AEF7-DBCEBEE59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4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B1A27-EC55-4DE4-ADB4-3A34BB0A3ABA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C08A-88C7-458C-A8E3-E9B6EE46D8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7632-667D-41AA-9D54-7267DF59F2FE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DBB6-8C28-4C38-9E2E-20C242400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5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48D2-FEA0-4FFA-A381-3343D7F9AF67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6B95-AE9C-4636-89FE-FE108029C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8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FDDF-748B-4CBC-850B-5DB02DB96F97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AC45-24D4-4F00-B9BD-AB5315311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3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15D9-1CBA-4560-A43E-D864EEBB9DB0}" type="datetime1">
              <a:rPr lang="en-US"/>
              <a:pPr>
                <a:defRPr/>
              </a:pPr>
              <a:t>7/2/2020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82A5-8E1B-4118-ACC3-C92DB4B816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45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lide backgroun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"/>
            <a:ext cx="9906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476250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41287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131240A-71DF-4293-B5F5-93EDF235B0BA}" type="datetime1">
              <a:rPr lang="en-US">
                <a:ea typeface="ＭＳ Ｐゴシック" pitchFamily="24" charset="-128"/>
              </a:rPr>
              <a:pPr>
                <a:defRPr/>
              </a:pPr>
              <a:t>7/2/2020</a:t>
            </a:fld>
            <a:endParaRPr lang="en-GB">
              <a:ea typeface="ＭＳ Ｐゴシック" pitchFamily="2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>
              <a:ea typeface="ＭＳ Ｐゴシック" pitchFamily="2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1449B2E-61B3-4D9B-AD6E-9D5D71C82DF2}" type="slidenum">
              <a:rPr lang="en-GB">
                <a:ea typeface="ＭＳ Ｐゴシック" pitchFamily="24" charset="-128"/>
              </a:rPr>
              <a:pPr>
                <a:defRPr/>
              </a:pPr>
              <a:t>‹#›</a:t>
            </a:fld>
            <a:endParaRPr lang="en-GB">
              <a:ea typeface="ＭＳ Ｐゴシック" pitchFamily="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81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 sz="24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5.w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5.w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420100" cy="216024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16a</a:t>
            </a:r>
            <a:b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Forced Landings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077072"/>
            <a:ext cx="6934200" cy="478904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Aim - as syllabus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42950" y="836712"/>
            <a:ext cx="84201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GB" sz="4400" b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Phase 6</a:t>
            </a:r>
            <a:r>
              <a:rPr lang="en-GB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8049344" y="6452756"/>
            <a:ext cx="1569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dirty="0">
                <a:latin typeface="Trebuchet MS" panose="020B0603020202020204" pitchFamily="34" charset="0"/>
              </a:rPr>
              <a:t>Copyright </a:t>
            </a:r>
            <a:r>
              <a:rPr lang="en-GB" sz="800" dirty="0" smtClean="0">
                <a:latin typeface="Trebuchet MS" panose="020B0603020202020204" pitchFamily="34" charset="0"/>
              </a:rPr>
              <a:t>Marcus </a:t>
            </a:r>
            <a:r>
              <a:rPr lang="en-GB" sz="800" dirty="0" err="1">
                <a:latin typeface="Trebuchet MS" panose="020B0603020202020204" pitchFamily="34" charset="0"/>
              </a:rPr>
              <a:t>Furniss</a:t>
            </a:r>
            <a:r>
              <a:rPr lang="en-GB" sz="800" dirty="0">
                <a:latin typeface="Trebuchet MS" panose="020B0603020202020204" pitchFamily="34" charset="0"/>
              </a:rPr>
              <a:t> </a:t>
            </a:r>
            <a:r>
              <a:rPr lang="en-GB" sz="800" dirty="0" smtClean="0">
                <a:latin typeface="Trebuchet MS" panose="020B0603020202020204" pitchFamily="34" charset="0"/>
              </a:rPr>
              <a:t>2019</a:t>
            </a:r>
            <a:endParaRPr lang="en-GB" sz="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1900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6" y="4428684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1015" y="4848715"/>
            <a:ext cx="8953" cy="8481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min sink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and 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trim)</a:t>
            </a:r>
          </a:p>
        </p:txBody>
      </p:sp>
    </p:spTree>
    <p:extLst>
      <p:ext uri="{BB962C8B-B14F-4D97-AF65-F5344CB8AC3E}">
        <p14:creationId xmlns:p14="http://schemas.microsoft.com/office/powerpoint/2010/main" val="1726074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1800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6" y="3657261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4102580"/>
            <a:ext cx="0" cy="15942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min sink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and 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trim)</a:t>
            </a:r>
          </a:p>
        </p:txBody>
      </p:sp>
    </p:spTree>
    <p:extLst>
      <p:ext uri="{BB962C8B-B14F-4D97-AF65-F5344CB8AC3E}">
        <p14:creationId xmlns:p14="http://schemas.microsoft.com/office/powerpoint/2010/main" val="2459839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Select Landing Area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24744"/>
            <a:ext cx="9282236" cy="6192688"/>
          </a:xfrm>
        </p:spPr>
        <p:txBody>
          <a:bodyPr/>
          <a:lstStyle/>
          <a:p>
            <a:r>
              <a:rPr lang="en-GB" dirty="0" smtClean="0">
                <a:sym typeface="Wingdings" pitchFamily="2" charset="2"/>
              </a:rPr>
              <a:t>Gliding range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Select a landing area close enough to glide to and with enough height to fly safe procedure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Range will depend on wind</a:t>
            </a:r>
          </a:p>
          <a:p>
            <a:pPr lvl="1"/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I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nitially look left and low, </a:t>
            </a:r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then all around (C42/Ev-97)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If no suitable areas can be seen, turn downwind</a:t>
            </a:r>
          </a:p>
          <a:p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Size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Big is better but should be at least long enough to allow for minor errors of judgement, sink, lift </a:t>
            </a:r>
            <a:r>
              <a:rPr lang="en-GB" dirty="0" err="1" smtClean="0">
                <a:solidFill>
                  <a:schemeClr val="tx1"/>
                </a:solidFill>
                <a:sym typeface="Wingdings" pitchFamily="2" charset="2"/>
              </a:rPr>
              <a:t>etc</a:t>
            </a:r>
            <a:endParaRPr lang="en-GB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Shape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Shape should allow sufficient length to </a:t>
            </a:r>
            <a:r>
              <a:rPr lang="en-GB" dirty="0">
                <a:sym typeface="Wingdings" pitchFamily="2" charset="2"/>
              </a:rPr>
              <a:t>l</a:t>
            </a:r>
            <a:r>
              <a:rPr lang="en-GB" dirty="0" smtClean="0">
                <a:sym typeface="Wingdings" pitchFamily="2" charset="2"/>
              </a:rPr>
              <a:t>and into wind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Check that intended landing area is clear of power cables and fences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Remember posts are easier to spot than the wires themselves</a:t>
            </a:r>
          </a:p>
        </p:txBody>
      </p:sp>
    </p:spTree>
    <p:extLst>
      <p:ext uri="{BB962C8B-B14F-4D97-AF65-F5344CB8AC3E}">
        <p14:creationId xmlns:p14="http://schemas.microsoft.com/office/powerpoint/2010/main" val="28095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Select Landing Area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24744"/>
            <a:ext cx="9066212" cy="6192688"/>
          </a:xfrm>
        </p:spPr>
        <p:txBody>
          <a:bodyPr/>
          <a:lstStyle/>
          <a:p>
            <a:r>
              <a:rPr lang="en-GB" dirty="0" smtClean="0">
                <a:sym typeface="Wingdings" pitchFamily="2" charset="2"/>
              </a:rPr>
              <a:t>Surface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As smooth and firm as possible, ideally short grass or cut crop 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If tractor lines, try to land in their direction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Ploughed fields or </a:t>
            </a:r>
            <a:r>
              <a:rPr lang="en-GB" dirty="0">
                <a:sym typeface="Wingdings" pitchFamily="2" charset="2"/>
              </a:rPr>
              <a:t>s</a:t>
            </a:r>
            <a:r>
              <a:rPr lang="en-GB" dirty="0" smtClean="0">
                <a:sym typeface="Wingdings" pitchFamily="2" charset="2"/>
              </a:rPr>
              <a:t>tanding crop not ideal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‘Green is good, brown is bad, light brown…could be OK’</a:t>
            </a:r>
          </a:p>
          <a:p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Shoots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Over and undershoots – ideally pick a landing area that allows for errors in judgement or unexpected sink</a:t>
            </a:r>
          </a:p>
          <a:p>
            <a:r>
              <a:rPr lang="en-GB" dirty="0" smtClean="0">
                <a:sym typeface="Wingdings" pitchFamily="2" charset="2"/>
              </a:rPr>
              <a:t>Civilization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If landing options are all poor and there is a high chance of damage, than consider those closer to habitation/roads as this will enable you to more easily get outside assistance should it be required</a:t>
            </a:r>
          </a:p>
        </p:txBody>
      </p:sp>
    </p:spTree>
    <p:extLst>
      <p:ext uri="{BB962C8B-B14F-4D97-AF65-F5344CB8AC3E}">
        <p14:creationId xmlns:p14="http://schemas.microsoft.com/office/powerpoint/2010/main" val="42708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1800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6" y="3657261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4102580"/>
            <a:ext cx="0" cy="15942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min sink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and 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trim)</a:t>
            </a:r>
          </a:p>
        </p:txBody>
      </p:sp>
      <p:sp>
        <p:nvSpPr>
          <p:cNvPr id="22" name="Freeform 21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62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1700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6" y="2853110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min sink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and 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trim)</a:t>
            </a:r>
          </a:p>
        </p:txBody>
      </p:sp>
    </p:spTree>
    <p:extLst>
      <p:ext uri="{BB962C8B-B14F-4D97-AF65-F5344CB8AC3E}">
        <p14:creationId xmlns:p14="http://schemas.microsoft.com/office/powerpoint/2010/main" val="1349687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  <a:endParaRPr lang="en-GB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min sink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and 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trim)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1700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2" name="Text Box 67"/>
          <p:cNvSpPr txBox="1">
            <a:spLocks noChangeArrowheads="1"/>
          </p:cNvSpPr>
          <p:nvPr/>
        </p:nvSpPr>
        <p:spPr bwMode="auto">
          <a:xfrm>
            <a:off x="2709838" y="6121547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500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’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3136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300’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level</a:t>
            </a:r>
            <a:endParaRPr lang="en-GB" alt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Flaps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708">
            <a:off x="6911018" y="2761513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1223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84" grpId="0" animBg="1"/>
      <p:bldP spid="85" grpId="0"/>
      <p:bldP spid="86" grpId="0"/>
      <p:bldP spid="87" grpId="0"/>
      <p:bldP spid="88" grpId="0"/>
      <p:bldP spid="89" grpId="0"/>
      <p:bldP spid="90" grpId="0"/>
      <p:bldP spid="91" grpId="0" animBg="1"/>
      <p:bldP spid="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2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  <a:endParaRPr lang="en-GB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708">
            <a:off x="6911018" y="2761513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min sink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and 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trim)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1700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300’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level</a:t>
            </a:r>
            <a:endParaRPr lang="en-GB" alt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Flaps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35"/>
          <p:cNvSpPr>
            <a:spLocks/>
          </p:cNvSpPr>
          <p:nvPr/>
        </p:nvSpPr>
        <p:spPr bwMode="auto">
          <a:xfrm flipH="1" flipV="1">
            <a:off x="3356657" y="4938458"/>
            <a:ext cx="1173352" cy="1132533"/>
          </a:xfrm>
          <a:custGeom>
            <a:avLst/>
            <a:gdLst>
              <a:gd name="T0" fmla="*/ 0 w 21859"/>
              <a:gd name="T1" fmla="*/ 975072 h 21600"/>
              <a:gd name="T2" fmla="*/ 1008063 w 21859"/>
              <a:gd name="T3" fmla="*/ 92 h 21600"/>
              <a:gd name="T4" fmla="*/ 99588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 flipH="1" flipV="1">
            <a:off x="4530009" y="4315619"/>
            <a:ext cx="762" cy="703073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2923408" y="5404256"/>
            <a:ext cx="1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TOO LOW</a:t>
            </a:r>
            <a:endParaRPr lang="en-GB" altLang="en-US" sz="1600" b="1" dirty="0">
              <a:solidFill>
                <a:schemeClr val="tx2">
                  <a:lumMod val="40000"/>
                  <a:lumOff val="6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Arc 38"/>
          <p:cNvSpPr>
            <a:spLocks/>
          </p:cNvSpPr>
          <p:nvPr/>
        </p:nvSpPr>
        <p:spPr bwMode="auto">
          <a:xfrm flipH="1" flipV="1">
            <a:off x="3349236" y="5415749"/>
            <a:ext cx="2346704" cy="654121"/>
          </a:xfrm>
          <a:custGeom>
            <a:avLst/>
            <a:gdLst>
              <a:gd name="T0" fmla="*/ 96268 w 21864"/>
              <a:gd name="T1" fmla="*/ 561975 h 27911"/>
              <a:gd name="T2" fmla="*/ 2232025 w 21864"/>
              <a:gd name="T3" fmla="*/ 40 h 27911"/>
              <a:gd name="T4" fmla="*/ 2205074 w 21864"/>
              <a:gd name="T5" fmla="*/ 434906 h 27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4" h="27911" fill="none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</a:path>
              <a:path w="21864" h="27911" stroke="0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  <a:lnTo>
                  <a:pt x="21600" y="21600"/>
                </a:lnTo>
                <a:lnTo>
                  <a:pt x="942" y="2791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8558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5646656" y="5634481"/>
            <a:ext cx="1547108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solidFill>
                  <a:srgbClr val="FCA0FE"/>
                </a:solidFill>
                <a:latin typeface="Trebuchet MS" panose="020B0603020202020204" pitchFamily="34" charset="0"/>
              </a:rPr>
              <a:t>IF </a:t>
            </a:r>
            <a:r>
              <a:rPr lang="en-GB" altLang="en-US" sz="1600" b="1" dirty="0" smtClean="0">
                <a:solidFill>
                  <a:srgbClr val="FCA0FE"/>
                </a:solidFill>
                <a:latin typeface="Trebuchet MS" panose="020B0603020202020204" pitchFamily="34" charset="0"/>
              </a:rPr>
              <a:t> TOO HIGH</a:t>
            </a:r>
            <a:endParaRPr lang="en-GB" altLang="en-US" sz="1600" b="1" dirty="0">
              <a:solidFill>
                <a:srgbClr val="FCA0FE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rgbClr val="FCA0FE"/>
                </a:solidFill>
                <a:latin typeface="Trebuchet MS" panose="020B0603020202020204" pitchFamily="34" charset="0"/>
              </a:rPr>
              <a:t>Sideslip </a:t>
            </a:r>
            <a:r>
              <a:rPr lang="en-GB" altLang="en-US" sz="1200" b="1" dirty="0">
                <a:solidFill>
                  <a:srgbClr val="FCA0FE"/>
                </a:solidFill>
                <a:latin typeface="Trebuchet MS" panose="020B0603020202020204" pitchFamily="34" charset="0"/>
              </a:rPr>
              <a:t>/ S-turns</a:t>
            </a:r>
          </a:p>
        </p:txBody>
      </p:sp>
      <p:sp>
        <p:nvSpPr>
          <p:cNvPr id="67" name="Arc 107"/>
          <p:cNvSpPr>
            <a:spLocks/>
          </p:cNvSpPr>
          <p:nvPr/>
        </p:nvSpPr>
        <p:spPr bwMode="auto">
          <a:xfrm flipH="1" flipV="1">
            <a:off x="5283911" y="4315619"/>
            <a:ext cx="522256" cy="1189105"/>
          </a:xfrm>
          <a:custGeom>
            <a:avLst/>
            <a:gdLst>
              <a:gd name="T0" fmla="*/ 92250 w 21600"/>
              <a:gd name="T1" fmla="*/ 0 h 24447"/>
              <a:gd name="T2" fmla="*/ 442390 w 21600"/>
              <a:gd name="T3" fmla="*/ 1387475 h 24447"/>
              <a:gd name="T4" fmla="*/ 0 w 21600"/>
              <a:gd name="T5" fmla="*/ 1199561 h 24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47" fill="none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</a:path>
              <a:path w="21600" h="24447" stroke="0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  <a:lnTo>
                  <a:pt x="0" y="21136"/>
                </a:lnTo>
                <a:lnTo>
                  <a:pt x="4451" y="-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1" name="Text Box 67"/>
          <p:cNvSpPr txBox="1">
            <a:spLocks noChangeArrowheads="1"/>
          </p:cNvSpPr>
          <p:nvPr/>
        </p:nvSpPr>
        <p:spPr bwMode="auto">
          <a:xfrm>
            <a:off x="2925862" y="6130001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500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’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2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5" grpId="0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  <a:endParaRPr lang="en-GB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min sink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and 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trim)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1700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300’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level</a:t>
            </a:r>
            <a:endParaRPr lang="en-GB" alt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Flaps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35"/>
          <p:cNvSpPr>
            <a:spLocks/>
          </p:cNvSpPr>
          <p:nvPr/>
        </p:nvSpPr>
        <p:spPr bwMode="auto">
          <a:xfrm flipH="1" flipV="1">
            <a:off x="3356657" y="4938458"/>
            <a:ext cx="1173352" cy="1132533"/>
          </a:xfrm>
          <a:custGeom>
            <a:avLst/>
            <a:gdLst>
              <a:gd name="T0" fmla="*/ 0 w 21859"/>
              <a:gd name="T1" fmla="*/ 975072 h 21600"/>
              <a:gd name="T2" fmla="*/ 1008063 w 21859"/>
              <a:gd name="T3" fmla="*/ 92 h 21600"/>
              <a:gd name="T4" fmla="*/ 99588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 flipH="1" flipV="1">
            <a:off x="4530009" y="4315619"/>
            <a:ext cx="762" cy="703073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2923408" y="5404256"/>
            <a:ext cx="1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TOO LOW</a:t>
            </a:r>
            <a:endParaRPr lang="en-GB" altLang="en-US" sz="1600" b="1" dirty="0">
              <a:solidFill>
                <a:schemeClr val="tx2">
                  <a:lumMod val="40000"/>
                  <a:lumOff val="6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Arc 38"/>
          <p:cNvSpPr>
            <a:spLocks/>
          </p:cNvSpPr>
          <p:nvPr/>
        </p:nvSpPr>
        <p:spPr bwMode="auto">
          <a:xfrm flipH="1" flipV="1">
            <a:off x="3349236" y="5415749"/>
            <a:ext cx="2346704" cy="654121"/>
          </a:xfrm>
          <a:custGeom>
            <a:avLst/>
            <a:gdLst>
              <a:gd name="T0" fmla="*/ 96268 w 21864"/>
              <a:gd name="T1" fmla="*/ 561975 h 27911"/>
              <a:gd name="T2" fmla="*/ 2232025 w 21864"/>
              <a:gd name="T3" fmla="*/ 40 h 27911"/>
              <a:gd name="T4" fmla="*/ 2205074 w 21864"/>
              <a:gd name="T5" fmla="*/ 434906 h 27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4" h="27911" fill="none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</a:path>
              <a:path w="21864" h="27911" stroke="0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  <a:lnTo>
                  <a:pt x="21600" y="21600"/>
                </a:lnTo>
                <a:lnTo>
                  <a:pt x="942" y="2791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8558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5646656" y="5634481"/>
            <a:ext cx="1547108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solidFill>
                  <a:srgbClr val="FCA0FE"/>
                </a:solidFill>
                <a:latin typeface="Trebuchet MS" panose="020B0603020202020204" pitchFamily="34" charset="0"/>
              </a:rPr>
              <a:t>IF </a:t>
            </a:r>
            <a:r>
              <a:rPr lang="en-GB" altLang="en-US" sz="1600" b="1" dirty="0" smtClean="0">
                <a:solidFill>
                  <a:srgbClr val="FCA0FE"/>
                </a:solidFill>
                <a:latin typeface="Trebuchet MS" panose="020B0603020202020204" pitchFamily="34" charset="0"/>
              </a:rPr>
              <a:t> TOO HIGH</a:t>
            </a:r>
            <a:endParaRPr lang="en-GB" altLang="en-US" sz="1600" b="1" dirty="0">
              <a:solidFill>
                <a:srgbClr val="FCA0FE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rgbClr val="FCA0FE"/>
                </a:solidFill>
                <a:latin typeface="Trebuchet MS" panose="020B0603020202020204" pitchFamily="34" charset="0"/>
              </a:rPr>
              <a:t>Sideslip </a:t>
            </a:r>
            <a:r>
              <a:rPr lang="en-GB" altLang="en-US" sz="1200" b="1" dirty="0">
                <a:solidFill>
                  <a:srgbClr val="FCA0FE"/>
                </a:solidFill>
                <a:latin typeface="Trebuchet MS" panose="020B0603020202020204" pitchFamily="34" charset="0"/>
              </a:rPr>
              <a:t>/ S-turns</a:t>
            </a:r>
          </a:p>
        </p:txBody>
      </p:sp>
      <p:sp>
        <p:nvSpPr>
          <p:cNvPr id="67" name="Arc 107"/>
          <p:cNvSpPr>
            <a:spLocks/>
          </p:cNvSpPr>
          <p:nvPr/>
        </p:nvSpPr>
        <p:spPr bwMode="auto">
          <a:xfrm flipH="1" flipV="1">
            <a:off x="5283911" y="4315619"/>
            <a:ext cx="522256" cy="1189105"/>
          </a:xfrm>
          <a:custGeom>
            <a:avLst/>
            <a:gdLst>
              <a:gd name="T0" fmla="*/ 92250 w 21600"/>
              <a:gd name="T1" fmla="*/ 0 h 24447"/>
              <a:gd name="T2" fmla="*/ 442390 w 21600"/>
              <a:gd name="T3" fmla="*/ 1387475 h 24447"/>
              <a:gd name="T4" fmla="*/ 0 w 21600"/>
              <a:gd name="T5" fmla="*/ 1199561 h 24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47" fill="none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</a:path>
              <a:path w="21600" h="24447" stroke="0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  <a:lnTo>
                  <a:pt x="0" y="21136"/>
                </a:lnTo>
                <a:lnTo>
                  <a:pt x="4451" y="-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1" name="Arc 103"/>
          <p:cNvSpPr>
            <a:spLocks/>
          </p:cNvSpPr>
          <p:nvPr/>
        </p:nvSpPr>
        <p:spPr bwMode="auto">
          <a:xfrm rot="10800000" flipH="1" flipV="1">
            <a:off x="1867332" y="1138353"/>
            <a:ext cx="5325509" cy="2533331"/>
          </a:xfrm>
          <a:custGeom>
            <a:avLst/>
            <a:gdLst>
              <a:gd name="T0" fmla="*/ 0 w 42427"/>
              <a:gd name="T1" fmla="*/ 2007988 h 21600"/>
              <a:gd name="T2" fmla="*/ 4821238 w 42427"/>
              <a:gd name="T3" fmla="*/ 1623782 h 21600"/>
              <a:gd name="T4" fmla="*/ 2447153 w 42427"/>
              <a:gd name="T5" fmla="*/ 21764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427" h="21600" fill="none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</a:path>
              <a:path w="42427" h="21600" stroke="0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  <a:lnTo>
                  <a:pt x="21535" y="21600"/>
                </a:lnTo>
                <a:lnTo>
                  <a:pt x="-1" y="1992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8" name="Arc 104"/>
          <p:cNvSpPr>
            <a:spLocks/>
          </p:cNvSpPr>
          <p:nvPr/>
        </p:nvSpPr>
        <p:spPr bwMode="auto">
          <a:xfrm rot="10800000" flipH="1" flipV="1">
            <a:off x="1859940" y="384451"/>
            <a:ext cx="5390029" cy="3455383"/>
          </a:xfrm>
          <a:custGeom>
            <a:avLst/>
            <a:gdLst>
              <a:gd name="T0" fmla="*/ 0 w 42993"/>
              <a:gd name="T1" fmla="*/ 2883002 h 21600"/>
              <a:gd name="T2" fmla="*/ 4886325 w 42993"/>
              <a:gd name="T3" fmla="*/ 2567311 h 21600"/>
              <a:gd name="T4" fmla="*/ 2453903 w 42993"/>
              <a:gd name="T5" fmla="*/ 2968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1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98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708">
            <a:off x="6911018" y="2761513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4" name="Text Box 67"/>
          <p:cNvSpPr txBox="1">
            <a:spLocks noChangeArrowheads="1"/>
          </p:cNvSpPr>
          <p:nvPr/>
        </p:nvSpPr>
        <p:spPr bwMode="auto">
          <a:xfrm>
            <a:off x="2925862" y="6130001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500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’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  <a:endParaRPr lang="en-GB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min sink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and 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trim)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1600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2" name="Text Box 67"/>
          <p:cNvSpPr txBox="1">
            <a:spLocks noChangeArrowheads="1"/>
          </p:cNvSpPr>
          <p:nvPr/>
        </p:nvSpPr>
        <p:spPr bwMode="auto">
          <a:xfrm>
            <a:off x="2925862" y="6130001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500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’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300’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level</a:t>
            </a:r>
            <a:endParaRPr lang="en-GB" alt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Flaps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35"/>
          <p:cNvSpPr>
            <a:spLocks/>
          </p:cNvSpPr>
          <p:nvPr/>
        </p:nvSpPr>
        <p:spPr bwMode="auto">
          <a:xfrm flipH="1" flipV="1">
            <a:off x="3356657" y="4938458"/>
            <a:ext cx="1173352" cy="1132533"/>
          </a:xfrm>
          <a:custGeom>
            <a:avLst/>
            <a:gdLst>
              <a:gd name="T0" fmla="*/ 0 w 21859"/>
              <a:gd name="T1" fmla="*/ 975072 h 21600"/>
              <a:gd name="T2" fmla="*/ 1008063 w 21859"/>
              <a:gd name="T3" fmla="*/ 92 h 21600"/>
              <a:gd name="T4" fmla="*/ 99588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 flipH="1" flipV="1">
            <a:off x="4530009" y="4315619"/>
            <a:ext cx="762" cy="703073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2923408" y="5404256"/>
            <a:ext cx="1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TOO LOW</a:t>
            </a:r>
            <a:endParaRPr lang="en-GB" altLang="en-US" sz="1600" b="1" dirty="0">
              <a:solidFill>
                <a:schemeClr val="tx2">
                  <a:lumMod val="40000"/>
                  <a:lumOff val="6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Arc 38"/>
          <p:cNvSpPr>
            <a:spLocks/>
          </p:cNvSpPr>
          <p:nvPr/>
        </p:nvSpPr>
        <p:spPr bwMode="auto">
          <a:xfrm flipH="1" flipV="1">
            <a:off x="3349236" y="5415749"/>
            <a:ext cx="2346704" cy="654121"/>
          </a:xfrm>
          <a:custGeom>
            <a:avLst/>
            <a:gdLst>
              <a:gd name="T0" fmla="*/ 96268 w 21864"/>
              <a:gd name="T1" fmla="*/ 561975 h 27911"/>
              <a:gd name="T2" fmla="*/ 2232025 w 21864"/>
              <a:gd name="T3" fmla="*/ 40 h 27911"/>
              <a:gd name="T4" fmla="*/ 2205074 w 21864"/>
              <a:gd name="T5" fmla="*/ 434906 h 27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4" h="27911" fill="none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</a:path>
              <a:path w="21864" h="27911" stroke="0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  <a:lnTo>
                  <a:pt x="21600" y="21600"/>
                </a:lnTo>
                <a:lnTo>
                  <a:pt x="942" y="2791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8558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5646656" y="5634481"/>
            <a:ext cx="1547108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solidFill>
                  <a:srgbClr val="FCA0FE"/>
                </a:solidFill>
                <a:latin typeface="Trebuchet MS" panose="020B0603020202020204" pitchFamily="34" charset="0"/>
              </a:rPr>
              <a:t>IF </a:t>
            </a:r>
            <a:r>
              <a:rPr lang="en-GB" altLang="en-US" sz="1600" b="1" dirty="0" smtClean="0">
                <a:solidFill>
                  <a:srgbClr val="FCA0FE"/>
                </a:solidFill>
                <a:latin typeface="Trebuchet MS" panose="020B0603020202020204" pitchFamily="34" charset="0"/>
              </a:rPr>
              <a:t> TOO HIGH</a:t>
            </a:r>
            <a:endParaRPr lang="en-GB" altLang="en-US" sz="1600" b="1" dirty="0">
              <a:solidFill>
                <a:srgbClr val="FCA0FE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rgbClr val="FCA0FE"/>
                </a:solidFill>
                <a:latin typeface="Trebuchet MS" panose="020B0603020202020204" pitchFamily="34" charset="0"/>
              </a:rPr>
              <a:t>Sideslip </a:t>
            </a:r>
            <a:r>
              <a:rPr lang="en-GB" altLang="en-US" sz="1200" b="1" dirty="0">
                <a:solidFill>
                  <a:srgbClr val="FCA0FE"/>
                </a:solidFill>
                <a:latin typeface="Trebuchet MS" panose="020B0603020202020204" pitchFamily="34" charset="0"/>
              </a:rPr>
              <a:t>/ S-turns</a:t>
            </a:r>
          </a:p>
        </p:txBody>
      </p:sp>
      <p:sp>
        <p:nvSpPr>
          <p:cNvPr id="67" name="Arc 107"/>
          <p:cNvSpPr>
            <a:spLocks/>
          </p:cNvSpPr>
          <p:nvPr/>
        </p:nvSpPr>
        <p:spPr bwMode="auto">
          <a:xfrm flipH="1" flipV="1">
            <a:off x="5283911" y="4315619"/>
            <a:ext cx="522256" cy="1189105"/>
          </a:xfrm>
          <a:custGeom>
            <a:avLst/>
            <a:gdLst>
              <a:gd name="T0" fmla="*/ 92250 w 21600"/>
              <a:gd name="T1" fmla="*/ 0 h 24447"/>
              <a:gd name="T2" fmla="*/ 442390 w 21600"/>
              <a:gd name="T3" fmla="*/ 1387475 h 24447"/>
              <a:gd name="T4" fmla="*/ 0 w 21600"/>
              <a:gd name="T5" fmla="*/ 1199561 h 24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47" fill="none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</a:path>
              <a:path w="21600" h="24447" stroke="0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  <a:lnTo>
                  <a:pt x="0" y="21136"/>
                </a:lnTo>
                <a:lnTo>
                  <a:pt x="4451" y="-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1" name="Arc 103"/>
          <p:cNvSpPr>
            <a:spLocks/>
          </p:cNvSpPr>
          <p:nvPr/>
        </p:nvSpPr>
        <p:spPr bwMode="auto">
          <a:xfrm rot="10800000" flipH="1" flipV="1">
            <a:off x="1867332" y="1138353"/>
            <a:ext cx="5325509" cy="2533331"/>
          </a:xfrm>
          <a:custGeom>
            <a:avLst/>
            <a:gdLst>
              <a:gd name="T0" fmla="*/ 0 w 42427"/>
              <a:gd name="T1" fmla="*/ 2007988 h 21600"/>
              <a:gd name="T2" fmla="*/ 4821238 w 42427"/>
              <a:gd name="T3" fmla="*/ 1623782 h 21600"/>
              <a:gd name="T4" fmla="*/ 2447153 w 42427"/>
              <a:gd name="T5" fmla="*/ 21764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427" h="21600" fill="none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</a:path>
              <a:path w="42427" h="21600" stroke="0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  <a:lnTo>
                  <a:pt x="21535" y="21600"/>
                </a:lnTo>
                <a:lnTo>
                  <a:pt x="-1" y="1992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8" name="Arc 104"/>
          <p:cNvSpPr>
            <a:spLocks/>
          </p:cNvSpPr>
          <p:nvPr/>
        </p:nvSpPr>
        <p:spPr bwMode="auto">
          <a:xfrm rot="10800000" flipH="1" flipV="1">
            <a:off x="1859940" y="384451"/>
            <a:ext cx="5390029" cy="3455383"/>
          </a:xfrm>
          <a:custGeom>
            <a:avLst/>
            <a:gdLst>
              <a:gd name="T0" fmla="*/ 0 w 42993"/>
              <a:gd name="T1" fmla="*/ 2883002 h 21600"/>
              <a:gd name="T2" fmla="*/ 4886325 w 42993"/>
              <a:gd name="T3" fmla="*/ 2567311 h 21600"/>
              <a:gd name="T4" fmla="*/ 2453903 w 42993"/>
              <a:gd name="T5" fmla="*/ 2968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1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6478">
            <a:off x="6631961" y="2007802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Arc 81"/>
          <p:cNvSpPr/>
          <p:nvPr/>
        </p:nvSpPr>
        <p:spPr>
          <a:xfrm>
            <a:off x="1856656" y="893344"/>
            <a:ext cx="5797930" cy="5503360"/>
          </a:xfrm>
          <a:prstGeom prst="arc">
            <a:avLst>
              <a:gd name="adj1" fmla="val 10767174"/>
              <a:gd name="adj2" fmla="val 1302596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7257256" y="2328340"/>
            <a:ext cx="177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Mayday Call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898715" y="2396703"/>
            <a:ext cx="507839" cy="524501"/>
            <a:chOff x="8481392" y="1072163"/>
            <a:chExt cx="619684" cy="640015"/>
          </a:xfrm>
        </p:grpSpPr>
        <p:sp>
          <p:nvSpPr>
            <p:cNvPr id="96" name="Oval 9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9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 Would an Engine Fail?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9282236" cy="432048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Whilst unlikely, there are many potential causes for a power loss or engine failure;</a:t>
            </a:r>
          </a:p>
          <a:p>
            <a:r>
              <a:rPr lang="en-GB" dirty="0" smtClean="0">
                <a:sym typeface="Wingdings" pitchFamily="2" charset="2"/>
              </a:rPr>
              <a:t>Fuel Delivery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Blockages, pump failure, fuel contamination or simply running out </a:t>
            </a:r>
          </a:p>
          <a:p>
            <a:r>
              <a:rPr lang="en-GB" dirty="0" smtClean="0">
                <a:sym typeface="Wingdings" pitchFamily="2" charset="2"/>
              </a:rPr>
              <a:t>Electrical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We check the electrical system is working correctly before flight</a:t>
            </a:r>
          </a:p>
          <a:p>
            <a:r>
              <a:rPr lang="en-GB" dirty="0" smtClean="0">
                <a:sym typeface="Wingdings" pitchFamily="2" charset="2"/>
              </a:rPr>
              <a:t>Lubrication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Always check we have sufficient oil before flight</a:t>
            </a:r>
          </a:p>
          <a:p>
            <a:r>
              <a:rPr lang="en-GB" dirty="0" smtClean="0">
                <a:sym typeface="Wingdings" pitchFamily="2" charset="2"/>
              </a:rPr>
              <a:t> Mechanical Failure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Treat a rough running engine as an engine failure</a:t>
            </a: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771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Fly The Plan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9282236" cy="4320480"/>
          </a:xfrm>
        </p:spPr>
        <p:txBody>
          <a:bodyPr/>
          <a:lstStyle/>
          <a:p>
            <a:r>
              <a:rPr lang="en-GB" dirty="0" smtClean="0">
                <a:sym typeface="Wingdings" pitchFamily="2" charset="2"/>
              </a:rPr>
              <a:t>5. Mayday Call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Frequency in use or 121.5, transponder to 7700…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but only if this doesn’t distract from the flying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918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  <a:endParaRPr lang="en-GB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min sink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and 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trim)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1600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300’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level</a:t>
            </a:r>
            <a:endParaRPr lang="en-GB" alt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Flaps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35"/>
          <p:cNvSpPr>
            <a:spLocks/>
          </p:cNvSpPr>
          <p:nvPr/>
        </p:nvSpPr>
        <p:spPr bwMode="auto">
          <a:xfrm flipH="1" flipV="1">
            <a:off x="3356657" y="4938458"/>
            <a:ext cx="1173352" cy="1132533"/>
          </a:xfrm>
          <a:custGeom>
            <a:avLst/>
            <a:gdLst>
              <a:gd name="T0" fmla="*/ 0 w 21859"/>
              <a:gd name="T1" fmla="*/ 975072 h 21600"/>
              <a:gd name="T2" fmla="*/ 1008063 w 21859"/>
              <a:gd name="T3" fmla="*/ 92 h 21600"/>
              <a:gd name="T4" fmla="*/ 99588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 flipH="1" flipV="1">
            <a:off x="4530009" y="4315619"/>
            <a:ext cx="762" cy="703073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2923408" y="5404256"/>
            <a:ext cx="1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TOO LOW</a:t>
            </a:r>
            <a:endParaRPr lang="en-GB" altLang="en-US" sz="1600" b="1" dirty="0">
              <a:solidFill>
                <a:schemeClr val="tx2">
                  <a:lumMod val="40000"/>
                  <a:lumOff val="6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Arc 38"/>
          <p:cNvSpPr>
            <a:spLocks/>
          </p:cNvSpPr>
          <p:nvPr/>
        </p:nvSpPr>
        <p:spPr bwMode="auto">
          <a:xfrm flipH="1" flipV="1">
            <a:off x="3349236" y="5415749"/>
            <a:ext cx="2346704" cy="654121"/>
          </a:xfrm>
          <a:custGeom>
            <a:avLst/>
            <a:gdLst>
              <a:gd name="T0" fmla="*/ 96268 w 21864"/>
              <a:gd name="T1" fmla="*/ 561975 h 27911"/>
              <a:gd name="T2" fmla="*/ 2232025 w 21864"/>
              <a:gd name="T3" fmla="*/ 40 h 27911"/>
              <a:gd name="T4" fmla="*/ 2205074 w 21864"/>
              <a:gd name="T5" fmla="*/ 434906 h 27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4" h="27911" fill="none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</a:path>
              <a:path w="21864" h="27911" stroke="0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  <a:lnTo>
                  <a:pt x="21600" y="21600"/>
                </a:lnTo>
                <a:lnTo>
                  <a:pt x="942" y="2791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8558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5646656" y="5634481"/>
            <a:ext cx="1547108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solidFill>
                  <a:srgbClr val="FCA0FE"/>
                </a:solidFill>
                <a:latin typeface="Trebuchet MS" panose="020B0603020202020204" pitchFamily="34" charset="0"/>
              </a:rPr>
              <a:t>IF </a:t>
            </a:r>
            <a:r>
              <a:rPr lang="en-GB" altLang="en-US" sz="1600" b="1" dirty="0" smtClean="0">
                <a:solidFill>
                  <a:srgbClr val="FCA0FE"/>
                </a:solidFill>
                <a:latin typeface="Trebuchet MS" panose="020B0603020202020204" pitchFamily="34" charset="0"/>
              </a:rPr>
              <a:t> TOO HIGH</a:t>
            </a:r>
            <a:endParaRPr lang="en-GB" altLang="en-US" sz="1600" b="1" dirty="0">
              <a:solidFill>
                <a:srgbClr val="FCA0FE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rgbClr val="FCA0FE"/>
                </a:solidFill>
                <a:latin typeface="Trebuchet MS" panose="020B0603020202020204" pitchFamily="34" charset="0"/>
              </a:rPr>
              <a:t>Sideslip </a:t>
            </a:r>
            <a:r>
              <a:rPr lang="en-GB" altLang="en-US" sz="1200" b="1" dirty="0">
                <a:solidFill>
                  <a:srgbClr val="FCA0FE"/>
                </a:solidFill>
                <a:latin typeface="Trebuchet MS" panose="020B0603020202020204" pitchFamily="34" charset="0"/>
              </a:rPr>
              <a:t>/ S-turns</a:t>
            </a:r>
          </a:p>
        </p:txBody>
      </p:sp>
      <p:sp>
        <p:nvSpPr>
          <p:cNvPr id="67" name="Arc 107"/>
          <p:cNvSpPr>
            <a:spLocks/>
          </p:cNvSpPr>
          <p:nvPr/>
        </p:nvSpPr>
        <p:spPr bwMode="auto">
          <a:xfrm flipH="1" flipV="1">
            <a:off x="5283911" y="4315619"/>
            <a:ext cx="522256" cy="1189105"/>
          </a:xfrm>
          <a:custGeom>
            <a:avLst/>
            <a:gdLst>
              <a:gd name="T0" fmla="*/ 92250 w 21600"/>
              <a:gd name="T1" fmla="*/ 0 h 24447"/>
              <a:gd name="T2" fmla="*/ 442390 w 21600"/>
              <a:gd name="T3" fmla="*/ 1387475 h 24447"/>
              <a:gd name="T4" fmla="*/ 0 w 21600"/>
              <a:gd name="T5" fmla="*/ 1199561 h 24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47" fill="none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</a:path>
              <a:path w="21600" h="24447" stroke="0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  <a:lnTo>
                  <a:pt x="0" y="21136"/>
                </a:lnTo>
                <a:lnTo>
                  <a:pt x="4451" y="-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1" name="Arc 103"/>
          <p:cNvSpPr>
            <a:spLocks/>
          </p:cNvSpPr>
          <p:nvPr/>
        </p:nvSpPr>
        <p:spPr bwMode="auto">
          <a:xfrm rot="10800000" flipH="1" flipV="1">
            <a:off x="1867332" y="1138353"/>
            <a:ext cx="5325509" cy="2533331"/>
          </a:xfrm>
          <a:custGeom>
            <a:avLst/>
            <a:gdLst>
              <a:gd name="T0" fmla="*/ 0 w 42427"/>
              <a:gd name="T1" fmla="*/ 2007988 h 21600"/>
              <a:gd name="T2" fmla="*/ 4821238 w 42427"/>
              <a:gd name="T3" fmla="*/ 1623782 h 21600"/>
              <a:gd name="T4" fmla="*/ 2447153 w 42427"/>
              <a:gd name="T5" fmla="*/ 21764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427" h="21600" fill="none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</a:path>
              <a:path w="42427" h="21600" stroke="0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  <a:lnTo>
                  <a:pt x="21535" y="21600"/>
                </a:lnTo>
                <a:lnTo>
                  <a:pt x="-1" y="1992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8" name="Arc 104"/>
          <p:cNvSpPr>
            <a:spLocks/>
          </p:cNvSpPr>
          <p:nvPr/>
        </p:nvSpPr>
        <p:spPr bwMode="auto">
          <a:xfrm rot="10800000" flipH="1" flipV="1">
            <a:off x="1859940" y="384451"/>
            <a:ext cx="5390029" cy="3455383"/>
          </a:xfrm>
          <a:custGeom>
            <a:avLst/>
            <a:gdLst>
              <a:gd name="T0" fmla="*/ 0 w 42993"/>
              <a:gd name="T1" fmla="*/ 2883002 h 21600"/>
              <a:gd name="T2" fmla="*/ 4886325 w 42993"/>
              <a:gd name="T3" fmla="*/ 2567311 h 21600"/>
              <a:gd name="T4" fmla="*/ 2453903 w 42993"/>
              <a:gd name="T5" fmla="*/ 2968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1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6478">
            <a:off x="6631961" y="2007802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Arc 81"/>
          <p:cNvSpPr/>
          <p:nvPr/>
        </p:nvSpPr>
        <p:spPr>
          <a:xfrm>
            <a:off x="1856656" y="893344"/>
            <a:ext cx="5797930" cy="5503360"/>
          </a:xfrm>
          <a:prstGeom prst="arc">
            <a:avLst>
              <a:gd name="adj1" fmla="val 10767174"/>
              <a:gd name="adj2" fmla="val 1302596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7257256" y="2328340"/>
            <a:ext cx="177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Mayday Call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898715" y="2396703"/>
            <a:ext cx="507839" cy="524501"/>
            <a:chOff x="8481392" y="1072163"/>
            <a:chExt cx="619684" cy="640015"/>
          </a:xfrm>
        </p:grpSpPr>
        <p:sp>
          <p:nvSpPr>
            <p:cNvPr id="96" name="Oval 9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9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98" name="Text Box 67"/>
          <p:cNvSpPr txBox="1">
            <a:spLocks noChangeArrowheads="1"/>
          </p:cNvSpPr>
          <p:nvPr/>
        </p:nvSpPr>
        <p:spPr bwMode="auto">
          <a:xfrm>
            <a:off x="2925862" y="6130001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500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’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5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  <a:endParaRPr lang="en-GB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min sink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and 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trim)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1500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300’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level</a:t>
            </a:r>
            <a:endParaRPr lang="en-GB" alt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Flaps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35"/>
          <p:cNvSpPr>
            <a:spLocks/>
          </p:cNvSpPr>
          <p:nvPr/>
        </p:nvSpPr>
        <p:spPr bwMode="auto">
          <a:xfrm flipH="1" flipV="1">
            <a:off x="3356657" y="4938458"/>
            <a:ext cx="1173352" cy="1132533"/>
          </a:xfrm>
          <a:custGeom>
            <a:avLst/>
            <a:gdLst>
              <a:gd name="T0" fmla="*/ 0 w 21859"/>
              <a:gd name="T1" fmla="*/ 975072 h 21600"/>
              <a:gd name="T2" fmla="*/ 1008063 w 21859"/>
              <a:gd name="T3" fmla="*/ 92 h 21600"/>
              <a:gd name="T4" fmla="*/ 99588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 flipH="1" flipV="1">
            <a:off x="4530009" y="4315619"/>
            <a:ext cx="762" cy="703073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2923408" y="5404256"/>
            <a:ext cx="1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TOO LOW</a:t>
            </a:r>
            <a:endParaRPr lang="en-GB" altLang="en-US" sz="1600" b="1" dirty="0">
              <a:solidFill>
                <a:schemeClr val="tx2">
                  <a:lumMod val="40000"/>
                  <a:lumOff val="6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Arc 38"/>
          <p:cNvSpPr>
            <a:spLocks/>
          </p:cNvSpPr>
          <p:nvPr/>
        </p:nvSpPr>
        <p:spPr bwMode="auto">
          <a:xfrm flipH="1" flipV="1">
            <a:off x="3349236" y="5415749"/>
            <a:ext cx="2346704" cy="654121"/>
          </a:xfrm>
          <a:custGeom>
            <a:avLst/>
            <a:gdLst>
              <a:gd name="T0" fmla="*/ 96268 w 21864"/>
              <a:gd name="T1" fmla="*/ 561975 h 27911"/>
              <a:gd name="T2" fmla="*/ 2232025 w 21864"/>
              <a:gd name="T3" fmla="*/ 40 h 27911"/>
              <a:gd name="T4" fmla="*/ 2205074 w 21864"/>
              <a:gd name="T5" fmla="*/ 434906 h 27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4" h="27911" fill="none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</a:path>
              <a:path w="21864" h="27911" stroke="0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  <a:lnTo>
                  <a:pt x="21600" y="21600"/>
                </a:lnTo>
                <a:lnTo>
                  <a:pt x="942" y="2791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8558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5646656" y="5634481"/>
            <a:ext cx="1547108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solidFill>
                  <a:srgbClr val="FCA0FE"/>
                </a:solidFill>
                <a:latin typeface="Trebuchet MS" panose="020B0603020202020204" pitchFamily="34" charset="0"/>
              </a:rPr>
              <a:t>IF </a:t>
            </a:r>
            <a:r>
              <a:rPr lang="en-GB" altLang="en-US" sz="1600" b="1" dirty="0" smtClean="0">
                <a:solidFill>
                  <a:srgbClr val="FCA0FE"/>
                </a:solidFill>
                <a:latin typeface="Trebuchet MS" panose="020B0603020202020204" pitchFamily="34" charset="0"/>
              </a:rPr>
              <a:t> TOO HIGH</a:t>
            </a:r>
            <a:endParaRPr lang="en-GB" altLang="en-US" sz="1600" b="1" dirty="0">
              <a:solidFill>
                <a:srgbClr val="FCA0FE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rgbClr val="FCA0FE"/>
                </a:solidFill>
                <a:latin typeface="Trebuchet MS" panose="020B0603020202020204" pitchFamily="34" charset="0"/>
              </a:rPr>
              <a:t>Sideslip </a:t>
            </a:r>
            <a:r>
              <a:rPr lang="en-GB" altLang="en-US" sz="1200" b="1" dirty="0">
                <a:solidFill>
                  <a:srgbClr val="FCA0FE"/>
                </a:solidFill>
                <a:latin typeface="Trebuchet MS" panose="020B0603020202020204" pitchFamily="34" charset="0"/>
              </a:rPr>
              <a:t>/ S-turns</a:t>
            </a:r>
          </a:p>
        </p:txBody>
      </p:sp>
      <p:sp>
        <p:nvSpPr>
          <p:cNvPr id="67" name="Arc 107"/>
          <p:cNvSpPr>
            <a:spLocks/>
          </p:cNvSpPr>
          <p:nvPr/>
        </p:nvSpPr>
        <p:spPr bwMode="auto">
          <a:xfrm flipH="1" flipV="1">
            <a:off x="5283911" y="4315619"/>
            <a:ext cx="522256" cy="1189105"/>
          </a:xfrm>
          <a:custGeom>
            <a:avLst/>
            <a:gdLst>
              <a:gd name="T0" fmla="*/ 92250 w 21600"/>
              <a:gd name="T1" fmla="*/ 0 h 24447"/>
              <a:gd name="T2" fmla="*/ 442390 w 21600"/>
              <a:gd name="T3" fmla="*/ 1387475 h 24447"/>
              <a:gd name="T4" fmla="*/ 0 w 21600"/>
              <a:gd name="T5" fmla="*/ 1199561 h 24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47" fill="none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</a:path>
              <a:path w="21600" h="24447" stroke="0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  <a:lnTo>
                  <a:pt x="0" y="21136"/>
                </a:lnTo>
                <a:lnTo>
                  <a:pt x="4451" y="-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1" name="Arc 103"/>
          <p:cNvSpPr>
            <a:spLocks/>
          </p:cNvSpPr>
          <p:nvPr/>
        </p:nvSpPr>
        <p:spPr bwMode="auto">
          <a:xfrm rot="10800000" flipH="1" flipV="1">
            <a:off x="1867332" y="1138353"/>
            <a:ext cx="5325509" cy="2533331"/>
          </a:xfrm>
          <a:custGeom>
            <a:avLst/>
            <a:gdLst>
              <a:gd name="T0" fmla="*/ 0 w 42427"/>
              <a:gd name="T1" fmla="*/ 2007988 h 21600"/>
              <a:gd name="T2" fmla="*/ 4821238 w 42427"/>
              <a:gd name="T3" fmla="*/ 1623782 h 21600"/>
              <a:gd name="T4" fmla="*/ 2447153 w 42427"/>
              <a:gd name="T5" fmla="*/ 21764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427" h="21600" fill="none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</a:path>
              <a:path w="42427" h="21600" stroke="0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  <a:lnTo>
                  <a:pt x="21535" y="21600"/>
                </a:lnTo>
                <a:lnTo>
                  <a:pt x="-1" y="1992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8" name="Arc 104"/>
          <p:cNvSpPr>
            <a:spLocks/>
          </p:cNvSpPr>
          <p:nvPr/>
        </p:nvSpPr>
        <p:spPr bwMode="auto">
          <a:xfrm rot="10800000" flipH="1" flipV="1">
            <a:off x="1859940" y="384451"/>
            <a:ext cx="5390029" cy="3455383"/>
          </a:xfrm>
          <a:custGeom>
            <a:avLst/>
            <a:gdLst>
              <a:gd name="T0" fmla="*/ 0 w 42993"/>
              <a:gd name="T1" fmla="*/ 2883002 h 21600"/>
              <a:gd name="T2" fmla="*/ 4886325 w 42993"/>
              <a:gd name="T3" fmla="*/ 2567311 h 21600"/>
              <a:gd name="T4" fmla="*/ 2453903 w 42993"/>
              <a:gd name="T5" fmla="*/ 2968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1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2345">
            <a:off x="6029626" y="1234816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Arc 81"/>
          <p:cNvSpPr/>
          <p:nvPr/>
        </p:nvSpPr>
        <p:spPr>
          <a:xfrm>
            <a:off x="1856656" y="893344"/>
            <a:ext cx="5797930" cy="5503360"/>
          </a:xfrm>
          <a:prstGeom prst="arc">
            <a:avLst>
              <a:gd name="adj1" fmla="val 10767174"/>
              <a:gd name="adj2" fmla="val 1302596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7257256" y="2328340"/>
            <a:ext cx="177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Mayday Call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898715" y="2396703"/>
            <a:ext cx="507839" cy="524501"/>
            <a:chOff x="8481392" y="1072163"/>
            <a:chExt cx="619684" cy="640015"/>
          </a:xfrm>
        </p:grpSpPr>
        <p:sp>
          <p:nvSpPr>
            <p:cNvPr id="96" name="Oval 9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9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98" name="Title 1"/>
          <p:cNvSpPr txBox="1">
            <a:spLocks/>
          </p:cNvSpPr>
          <p:nvPr/>
        </p:nvSpPr>
        <p:spPr bwMode="auto">
          <a:xfrm>
            <a:off x="6754224" y="1431926"/>
            <a:ext cx="244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Attempt Restart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463878" y="1522504"/>
            <a:ext cx="507839" cy="524501"/>
            <a:chOff x="8481392" y="1072163"/>
            <a:chExt cx="619684" cy="640015"/>
          </a:xfrm>
        </p:grpSpPr>
        <p:sp>
          <p:nvSpPr>
            <p:cNvPr id="100" name="Oval 99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1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02" name="Text Box 67"/>
          <p:cNvSpPr txBox="1">
            <a:spLocks noChangeArrowheads="1"/>
          </p:cNvSpPr>
          <p:nvPr/>
        </p:nvSpPr>
        <p:spPr bwMode="auto">
          <a:xfrm>
            <a:off x="2925862" y="6130001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500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’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3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Fly The Plan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9282236" cy="4320480"/>
          </a:xfrm>
        </p:spPr>
        <p:txBody>
          <a:bodyPr/>
          <a:lstStyle/>
          <a:p>
            <a:r>
              <a:rPr lang="en-GB" dirty="0" smtClean="0">
                <a:sym typeface="Wingdings" pitchFamily="2" charset="2"/>
              </a:rPr>
              <a:t>5. Mayday Call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Frequency in use or 121.5, transponder to 7700…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but only if this doesn’t distract from the flying</a:t>
            </a:r>
          </a:p>
          <a:p>
            <a:r>
              <a:rPr lang="en-GB" dirty="0" smtClean="0">
                <a:sym typeface="Wingdings" pitchFamily="2" charset="2"/>
              </a:rPr>
              <a:t>6. Attempted restart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Check ignition on, fuel on, Carb heat if appropriate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215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  <a:endParaRPr lang="en-GB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min sink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and 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trim)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1500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300’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level</a:t>
            </a:r>
            <a:endParaRPr lang="en-GB" alt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Flaps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35"/>
          <p:cNvSpPr>
            <a:spLocks/>
          </p:cNvSpPr>
          <p:nvPr/>
        </p:nvSpPr>
        <p:spPr bwMode="auto">
          <a:xfrm flipH="1" flipV="1">
            <a:off x="3356657" y="4938458"/>
            <a:ext cx="1173352" cy="1132533"/>
          </a:xfrm>
          <a:custGeom>
            <a:avLst/>
            <a:gdLst>
              <a:gd name="T0" fmla="*/ 0 w 21859"/>
              <a:gd name="T1" fmla="*/ 975072 h 21600"/>
              <a:gd name="T2" fmla="*/ 1008063 w 21859"/>
              <a:gd name="T3" fmla="*/ 92 h 21600"/>
              <a:gd name="T4" fmla="*/ 99588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 flipH="1" flipV="1">
            <a:off x="4530009" y="4315619"/>
            <a:ext cx="762" cy="703073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2923408" y="5404256"/>
            <a:ext cx="1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TOO LOW</a:t>
            </a:r>
            <a:endParaRPr lang="en-GB" altLang="en-US" sz="1600" b="1" dirty="0">
              <a:solidFill>
                <a:schemeClr val="tx2">
                  <a:lumMod val="40000"/>
                  <a:lumOff val="6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Arc 38"/>
          <p:cNvSpPr>
            <a:spLocks/>
          </p:cNvSpPr>
          <p:nvPr/>
        </p:nvSpPr>
        <p:spPr bwMode="auto">
          <a:xfrm flipH="1" flipV="1">
            <a:off x="3349236" y="5415749"/>
            <a:ext cx="2346704" cy="654121"/>
          </a:xfrm>
          <a:custGeom>
            <a:avLst/>
            <a:gdLst>
              <a:gd name="T0" fmla="*/ 96268 w 21864"/>
              <a:gd name="T1" fmla="*/ 561975 h 27911"/>
              <a:gd name="T2" fmla="*/ 2232025 w 21864"/>
              <a:gd name="T3" fmla="*/ 40 h 27911"/>
              <a:gd name="T4" fmla="*/ 2205074 w 21864"/>
              <a:gd name="T5" fmla="*/ 434906 h 27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4" h="27911" fill="none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</a:path>
              <a:path w="21864" h="27911" stroke="0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  <a:lnTo>
                  <a:pt x="21600" y="21600"/>
                </a:lnTo>
                <a:lnTo>
                  <a:pt x="942" y="2791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8558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5646656" y="5634481"/>
            <a:ext cx="1547108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solidFill>
                  <a:srgbClr val="FCA0FE"/>
                </a:solidFill>
                <a:latin typeface="Trebuchet MS" panose="020B0603020202020204" pitchFamily="34" charset="0"/>
              </a:rPr>
              <a:t>IF </a:t>
            </a:r>
            <a:r>
              <a:rPr lang="en-GB" altLang="en-US" sz="1600" b="1" dirty="0" smtClean="0">
                <a:solidFill>
                  <a:srgbClr val="FCA0FE"/>
                </a:solidFill>
                <a:latin typeface="Trebuchet MS" panose="020B0603020202020204" pitchFamily="34" charset="0"/>
              </a:rPr>
              <a:t> TOO HIGH</a:t>
            </a:r>
            <a:endParaRPr lang="en-GB" altLang="en-US" sz="1600" b="1" dirty="0">
              <a:solidFill>
                <a:srgbClr val="FCA0FE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rgbClr val="FCA0FE"/>
                </a:solidFill>
                <a:latin typeface="Trebuchet MS" panose="020B0603020202020204" pitchFamily="34" charset="0"/>
              </a:rPr>
              <a:t>Sideslip </a:t>
            </a:r>
            <a:r>
              <a:rPr lang="en-GB" altLang="en-US" sz="1200" b="1" dirty="0">
                <a:solidFill>
                  <a:srgbClr val="FCA0FE"/>
                </a:solidFill>
                <a:latin typeface="Trebuchet MS" panose="020B0603020202020204" pitchFamily="34" charset="0"/>
              </a:rPr>
              <a:t>/ S-turns</a:t>
            </a:r>
          </a:p>
        </p:txBody>
      </p:sp>
      <p:sp>
        <p:nvSpPr>
          <p:cNvPr id="67" name="Arc 107"/>
          <p:cNvSpPr>
            <a:spLocks/>
          </p:cNvSpPr>
          <p:nvPr/>
        </p:nvSpPr>
        <p:spPr bwMode="auto">
          <a:xfrm flipH="1" flipV="1">
            <a:off x="5283911" y="4315619"/>
            <a:ext cx="522256" cy="1189105"/>
          </a:xfrm>
          <a:custGeom>
            <a:avLst/>
            <a:gdLst>
              <a:gd name="T0" fmla="*/ 92250 w 21600"/>
              <a:gd name="T1" fmla="*/ 0 h 24447"/>
              <a:gd name="T2" fmla="*/ 442390 w 21600"/>
              <a:gd name="T3" fmla="*/ 1387475 h 24447"/>
              <a:gd name="T4" fmla="*/ 0 w 21600"/>
              <a:gd name="T5" fmla="*/ 1199561 h 24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47" fill="none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</a:path>
              <a:path w="21600" h="24447" stroke="0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  <a:lnTo>
                  <a:pt x="0" y="21136"/>
                </a:lnTo>
                <a:lnTo>
                  <a:pt x="4451" y="-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1" name="Arc 103"/>
          <p:cNvSpPr>
            <a:spLocks/>
          </p:cNvSpPr>
          <p:nvPr/>
        </p:nvSpPr>
        <p:spPr bwMode="auto">
          <a:xfrm rot="10800000" flipH="1" flipV="1">
            <a:off x="1867332" y="1138353"/>
            <a:ext cx="5325509" cy="2533331"/>
          </a:xfrm>
          <a:custGeom>
            <a:avLst/>
            <a:gdLst>
              <a:gd name="T0" fmla="*/ 0 w 42427"/>
              <a:gd name="T1" fmla="*/ 2007988 h 21600"/>
              <a:gd name="T2" fmla="*/ 4821238 w 42427"/>
              <a:gd name="T3" fmla="*/ 1623782 h 21600"/>
              <a:gd name="T4" fmla="*/ 2447153 w 42427"/>
              <a:gd name="T5" fmla="*/ 21764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427" h="21600" fill="none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</a:path>
              <a:path w="42427" h="21600" stroke="0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  <a:lnTo>
                  <a:pt x="21535" y="21600"/>
                </a:lnTo>
                <a:lnTo>
                  <a:pt x="-1" y="1992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8" name="Arc 104"/>
          <p:cNvSpPr>
            <a:spLocks/>
          </p:cNvSpPr>
          <p:nvPr/>
        </p:nvSpPr>
        <p:spPr bwMode="auto">
          <a:xfrm rot="10800000" flipH="1" flipV="1">
            <a:off x="1859940" y="384451"/>
            <a:ext cx="5390029" cy="3455383"/>
          </a:xfrm>
          <a:custGeom>
            <a:avLst/>
            <a:gdLst>
              <a:gd name="T0" fmla="*/ 0 w 42993"/>
              <a:gd name="T1" fmla="*/ 2883002 h 21600"/>
              <a:gd name="T2" fmla="*/ 4886325 w 42993"/>
              <a:gd name="T3" fmla="*/ 2567311 h 21600"/>
              <a:gd name="T4" fmla="*/ 2453903 w 42993"/>
              <a:gd name="T5" fmla="*/ 2968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1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2345">
            <a:off x="6029626" y="1234816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Arc 81"/>
          <p:cNvSpPr/>
          <p:nvPr/>
        </p:nvSpPr>
        <p:spPr>
          <a:xfrm>
            <a:off x="1856656" y="893344"/>
            <a:ext cx="5797930" cy="5503360"/>
          </a:xfrm>
          <a:prstGeom prst="arc">
            <a:avLst>
              <a:gd name="adj1" fmla="val 10767174"/>
              <a:gd name="adj2" fmla="val 1302596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7257256" y="2328340"/>
            <a:ext cx="177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Mayday Call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898715" y="2396703"/>
            <a:ext cx="507839" cy="524501"/>
            <a:chOff x="8481392" y="1072163"/>
            <a:chExt cx="619684" cy="640015"/>
          </a:xfrm>
        </p:grpSpPr>
        <p:sp>
          <p:nvSpPr>
            <p:cNvPr id="96" name="Oval 9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9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98" name="Title 1"/>
          <p:cNvSpPr txBox="1">
            <a:spLocks/>
          </p:cNvSpPr>
          <p:nvPr/>
        </p:nvSpPr>
        <p:spPr bwMode="auto">
          <a:xfrm>
            <a:off x="6754224" y="1431926"/>
            <a:ext cx="244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Attempt Restart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463878" y="1522504"/>
            <a:ext cx="507839" cy="524501"/>
            <a:chOff x="8481392" y="1072163"/>
            <a:chExt cx="619684" cy="640015"/>
          </a:xfrm>
        </p:grpSpPr>
        <p:sp>
          <p:nvSpPr>
            <p:cNvPr id="100" name="Oval 99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1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02" name="Text Box 67"/>
          <p:cNvSpPr txBox="1">
            <a:spLocks noChangeArrowheads="1"/>
          </p:cNvSpPr>
          <p:nvPr/>
        </p:nvSpPr>
        <p:spPr bwMode="auto">
          <a:xfrm>
            <a:off x="2925862" y="6130001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500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’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  <a:endParaRPr lang="en-GB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min sink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and 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trim)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1400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300’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level</a:t>
            </a:r>
            <a:endParaRPr lang="en-GB" alt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Flaps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35"/>
          <p:cNvSpPr>
            <a:spLocks/>
          </p:cNvSpPr>
          <p:nvPr/>
        </p:nvSpPr>
        <p:spPr bwMode="auto">
          <a:xfrm flipH="1" flipV="1">
            <a:off x="3356657" y="4938458"/>
            <a:ext cx="1173352" cy="1132533"/>
          </a:xfrm>
          <a:custGeom>
            <a:avLst/>
            <a:gdLst>
              <a:gd name="T0" fmla="*/ 0 w 21859"/>
              <a:gd name="T1" fmla="*/ 975072 h 21600"/>
              <a:gd name="T2" fmla="*/ 1008063 w 21859"/>
              <a:gd name="T3" fmla="*/ 92 h 21600"/>
              <a:gd name="T4" fmla="*/ 99588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 flipH="1" flipV="1">
            <a:off x="4530009" y="4315619"/>
            <a:ext cx="762" cy="703073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2923408" y="5404256"/>
            <a:ext cx="1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TOO LOW</a:t>
            </a:r>
            <a:endParaRPr lang="en-GB" altLang="en-US" sz="1600" b="1" dirty="0">
              <a:solidFill>
                <a:schemeClr val="tx2">
                  <a:lumMod val="40000"/>
                  <a:lumOff val="6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Arc 38"/>
          <p:cNvSpPr>
            <a:spLocks/>
          </p:cNvSpPr>
          <p:nvPr/>
        </p:nvSpPr>
        <p:spPr bwMode="auto">
          <a:xfrm flipH="1" flipV="1">
            <a:off x="3349236" y="5415749"/>
            <a:ext cx="2346704" cy="654121"/>
          </a:xfrm>
          <a:custGeom>
            <a:avLst/>
            <a:gdLst>
              <a:gd name="T0" fmla="*/ 96268 w 21864"/>
              <a:gd name="T1" fmla="*/ 561975 h 27911"/>
              <a:gd name="T2" fmla="*/ 2232025 w 21864"/>
              <a:gd name="T3" fmla="*/ 40 h 27911"/>
              <a:gd name="T4" fmla="*/ 2205074 w 21864"/>
              <a:gd name="T5" fmla="*/ 434906 h 27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4" h="27911" fill="none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</a:path>
              <a:path w="21864" h="27911" stroke="0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  <a:lnTo>
                  <a:pt x="21600" y="21600"/>
                </a:lnTo>
                <a:lnTo>
                  <a:pt x="942" y="2791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8558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5646656" y="5634481"/>
            <a:ext cx="1547108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solidFill>
                  <a:srgbClr val="FCA0FE"/>
                </a:solidFill>
                <a:latin typeface="Trebuchet MS" panose="020B0603020202020204" pitchFamily="34" charset="0"/>
              </a:rPr>
              <a:t>IF </a:t>
            </a:r>
            <a:r>
              <a:rPr lang="en-GB" altLang="en-US" sz="1600" b="1" dirty="0" smtClean="0">
                <a:solidFill>
                  <a:srgbClr val="FCA0FE"/>
                </a:solidFill>
                <a:latin typeface="Trebuchet MS" panose="020B0603020202020204" pitchFamily="34" charset="0"/>
              </a:rPr>
              <a:t> TOO HIGH</a:t>
            </a:r>
            <a:endParaRPr lang="en-GB" altLang="en-US" sz="1600" b="1" dirty="0">
              <a:solidFill>
                <a:srgbClr val="FCA0FE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rgbClr val="FCA0FE"/>
                </a:solidFill>
                <a:latin typeface="Trebuchet MS" panose="020B0603020202020204" pitchFamily="34" charset="0"/>
              </a:rPr>
              <a:t>Sideslip </a:t>
            </a:r>
            <a:r>
              <a:rPr lang="en-GB" altLang="en-US" sz="1200" b="1" dirty="0">
                <a:solidFill>
                  <a:srgbClr val="FCA0FE"/>
                </a:solidFill>
                <a:latin typeface="Trebuchet MS" panose="020B0603020202020204" pitchFamily="34" charset="0"/>
              </a:rPr>
              <a:t>/ S-turns</a:t>
            </a:r>
          </a:p>
        </p:txBody>
      </p:sp>
      <p:sp>
        <p:nvSpPr>
          <p:cNvPr id="67" name="Arc 107"/>
          <p:cNvSpPr>
            <a:spLocks/>
          </p:cNvSpPr>
          <p:nvPr/>
        </p:nvSpPr>
        <p:spPr bwMode="auto">
          <a:xfrm flipH="1" flipV="1">
            <a:off x="5283911" y="4315619"/>
            <a:ext cx="522256" cy="1189105"/>
          </a:xfrm>
          <a:custGeom>
            <a:avLst/>
            <a:gdLst>
              <a:gd name="T0" fmla="*/ 92250 w 21600"/>
              <a:gd name="T1" fmla="*/ 0 h 24447"/>
              <a:gd name="T2" fmla="*/ 442390 w 21600"/>
              <a:gd name="T3" fmla="*/ 1387475 h 24447"/>
              <a:gd name="T4" fmla="*/ 0 w 21600"/>
              <a:gd name="T5" fmla="*/ 1199561 h 24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47" fill="none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</a:path>
              <a:path w="21600" h="24447" stroke="0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  <a:lnTo>
                  <a:pt x="0" y="21136"/>
                </a:lnTo>
                <a:lnTo>
                  <a:pt x="4451" y="-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1" name="Arc 103"/>
          <p:cNvSpPr>
            <a:spLocks/>
          </p:cNvSpPr>
          <p:nvPr/>
        </p:nvSpPr>
        <p:spPr bwMode="auto">
          <a:xfrm rot="10800000" flipH="1" flipV="1">
            <a:off x="1867332" y="1138353"/>
            <a:ext cx="5325509" cy="2533331"/>
          </a:xfrm>
          <a:custGeom>
            <a:avLst/>
            <a:gdLst>
              <a:gd name="T0" fmla="*/ 0 w 42427"/>
              <a:gd name="T1" fmla="*/ 2007988 h 21600"/>
              <a:gd name="T2" fmla="*/ 4821238 w 42427"/>
              <a:gd name="T3" fmla="*/ 1623782 h 21600"/>
              <a:gd name="T4" fmla="*/ 2447153 w 42427"/>
              <a:gd name="T5" fmla="*/ 21764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427" h="21600" fill="none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</a:path>
              <a:path w="42427" h="21600" stroke="0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  <a:lnTo>
                  <a:pt x="21535" y="21600"/>
                </a:lnTo>
                <a:lnTo>
                  <a:pt x="-1" y="1992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8" name="Arc 104"/>
          <p:cNvSpPr>
            <a:spLocks/>
          </p:cNvSpPr>
          <p:nvPr/>
        </p:nvSpPr>
        <p:spPr bwMode="auto">
          <a:xfrm rot="10800000" flipH="1" flipV="1">
            <a:off x="1859940" y="384451"/>
            <a:ext cx="5390029" cy="3455383"/>
          </a:xfrm>
          <a:custGeom>
            <a:avLst/>
            <a:gdLst>
              <a:gd name="T0" fmla="*/ 0 w 42993"/>
              <a:gd name="T1" fmla="*/ 2883002 h 21600"/>
              <a:gd name="T2" fmla="*/ 4886325 w 42993"/>
              <a:gd name="T3" fmla="*/ 2567311 h 21600"/>
              <a:gd name="T4" fmla="*/ 2453903 w 42993"/>
              <a:gd name="T5" fmla="*/ 2968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1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3878">
            <a:off x="4731476" y="548351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Arc 81"/>
          <p:cNvSpPr/>
          <p:nvPr/>
        </p:nvSpPr>
        <p:spPr>
          <a:xfrm>
            <a:off x="1856656" y="893344"/>
            <a:ext cx="5797930" cy="5503360"/>
          </a:xfrm>
          <a:prstGeom prst="arc">
            <a:avLst>
              <a:gd name="adj1" fmla="val 10767174"/>
              <a:gd name="adj2" fmla="val 1302596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7257256" y="2328340"/>
            <a:ext cx="177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Mayday Call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898715" y="2396703"/>
            <a:ext cx="507839" cy="524501"/>
            <a:chOff x="8481392" y="1072163"/>
            <a:chExt cx="619684" cy="640015"/>
          </a:xfrm>
        </p:grpSpPr>
        <p:sp>
          <p:nvSpPr>
            <p:cNvPr id="96" name="Oval 9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9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98" name="Title 1"/>
          <p:cNvSpPr txBox="1">
            <a:spLocks/>
          </p:cNvSpPr>
          <p:nvPr/>
        </p:nvSpPr>
        <p:spPr bwMode="auto">
          <a:xfrm>
            <a:off x="6754224" y="1431926"/>
            <a:ext cx="244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Attempt Restart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463878" y="1522504"/>
            <a:ext cx="507839" cy="524501"/>
            <a:chOff x="8481392" y="1072163"/>
            <a:chExt cx="619684" cy="640015"/>
          </a:xfrm>
        </p:grpSpPr>
        <p:sp>
          <p:nvSpPr>
            <p:cNvPr id="100" name="Oval 99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1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102" name="Title 1"/>
          <p:cNvSpPr txBox="1">
            <a:spLocks/>
          </p:cNvSpPr>
          <p:nvPr/>
        </p:nvSpPr>
        <p:spPr bwMode="auto">
          <a:xfrm>
            <a:off x="6197900" y="711261"/>
            <a:ext cx="189930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T.I.F.S Check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5615742" y="771011"/>
            <a:ext cx="507839" cy="524501"/>
            <a:chOff x="8481392" y="1072163"/>
            <a:chExt cx="619684" cy="640015"/>
          </a:xfrm>
        </p:grpSpPr>
        <p:sp>
          <p:nvSpPr>
            <p:cNvPr id="104" name="Oval 103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5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06" name="Text Box 67"/>
          <p:cNvSpPr txBox="1">
            <a:spLocks noChangeArrowheads="1"/>
          </p:cNvSpPr>
          <p:nvPr/>
        </p:nvSpPr>
        <p:spPr bwMode="auto">
          <a:xfrm>
            <a:off x="2925862" y="6130001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500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’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Fly The Plan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9282236" cy="4320480"/>
          </a:xfrm>
        </p:spPr>
        <p:txBody>
          <a:bodyPr/>
          <a:lstStyle/>
          <a:p>
            <a:r>
              <a:rPr lang="en-GB" dirty="0" smtClean="0">
                <a:sym typeface="Wingdings" pitchFamily="2" charset="2"/>
              </a:rPr>
              <a:t>5. Mayday Call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Frequency in use or 121.5, transponder to 7700…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but only if this doesn’t distract from the flying</a:t>
            </a:r>
          </a:p>
          <a:p>
            <a:r>
              <a:rPr lang="en-GB" dirty="0" smtClean="0">
                <a:sym typeface="Wingdings" pitchFamily="2" charset="2"/>
              </a:rPr>
              <a:t>6. Attempted restart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Check ignition on, fuel on, carb heat if appropriate</a:t>
            </a:r>
          </a:p>
          <a:p>
            <a:r>
              <a:rPr lang="en-GB" dirty="0" smtClean="0">
                <a:sym typeface="Wingdings" pitchFamily="2" charset="2"/>
              </a:rPr>
              <a:t>7. T.I.F.S check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en-GB" dirty="0" smtClean="0">
                <a:sym typeface="Wingdings" pitchFamily="2" charset="2"/>
              </a:rPr>
              <a:t>hrottle closed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I</a:t>
            </a:r>
            <a:r>
              <a:rPr lang="en-GB" dirty="0" smtClean="0">
                <a:sym typeface="Wingdings" pitchFamily="2" charset="2"/>
              </a:rPr>
              <a:t>gnition off, Master off when RT complete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F</a:t>
            </a:r>
            <a:r>
              <a:rPr lang="en-GB" dirty="0" smtClean="0">
                <a:sym typeface="Wingdings" pitchFamily="2" charset="2"/>
              </a:rPr>
              <a:t>uel off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en-GB" dirty="0" smtClean="0">
                <a:sym typeface="Wingdings" pitchFamily="2" charset="2"/>
              </a:rPr>
              <a:t>ecurity – check harness tight, reassure passenger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710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  <a:endParaRPr lang="en-GB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min sink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and 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trim)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1400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300’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level</a:t>
            </a:r>
            <a:endParaRPr lang="en-GB" alt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Flaps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35"/>
          <p:cNvSpPr>
            <a:spLocks/>
          </p:cNvSpPr>
          <p:nvPr/>
        </p:nvSpPr>
        <p:spPr bwMode="auto">
          <a:xfrm flipH="1" flipV="1">
            <a:off x="3356657" y="4938458"/>
            <a:ext cx="1173352" cy="1132533"/>
          </a:xfrm>
          <a:custGeom>
            <a:avLst/>
            <a:gdLst>
              <a:gd name="T0" fmla="*/ 0 w 21859"/>
              <a:gd name="T1" fmla="*/ 975072 h 21600"/>
              <a:gd name="T2" fmla="*/ 1008063 w 21859"/>
              <a:gd name="T3" fmla="*/ 92 h 21600"/>
              <a:gd name="T4" fmla="*/ 99588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 flipH="1" flipV="1">
            <a:off x="4530009" y="4315619"/>
            <a:ext cx="762" cy="703073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2923408" y="5404256"/>
            <a:ext cx="1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TOO LOW</a:t>
            </a:r>
            <a:endParaRPr lang="en-GB" altLang="en-US" sz="1600" b="1" dirty="0">
              <a:solidFill>
                <a:schemeClr val="tx2">
                  <a:lumMod val="40000"/>
                  <a:lumOff val="6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Arc 38"/>
          <p:cNvSpPr>
            <a:spLocks/>
          </p:cNvSpPr>
          <p:nvPr/>
        </p:nvSpPr>
        <p:spPr bwMode="auto">
          <a:xfrm flipH="1" flipV="1">
            <a:off x="3349236" y="5415749"/>
            <a:ext cx="2346704" cy="654121"/>
          </a:xfrm>
          <a:custGeom>
            <a:avLst/>
            <a:gdLst>
              <a:gd name="T0" fmla="*/ 96268 w 21864"/>
              <a:gd name="T1" fmla="*/ 561975 h 27911"/>
              <a:gd name="T2" fmla="*/ 2232025 w 21864"/>
              <a:gd name="T3" fmla="*/ 40 h 27911"/>
              <a:gd name="T4" fmla="*/ 2205074 w 21864"/>
              <a:gd name="T5" fmla="*/ 434906 h 27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4" h="27911" fill="none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</a:path>
              <a:path w="21864" h="27911" stroke="0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  <a:lnTo>
                  <a:pt x="21600" y="21600"/>
                </a:lnTo>
                <a:lnTo>
                  <a:pt x="942" y="2791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8558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5646656" y="5634481"/>
            <a:ext cx="1547108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solidFill>
                  <a:srgbClr val="FCA0FE"/>
                </a:solidFill>
                <a:latin typeface="Trebuchet MS" panose="020B0603020202020204" pitchFamily="34" charset="0"/>
              </a:rPr>
              <a:t>IF </a:t>
            </a:r>
            <a:r>
              <a:rPr lang="en-GB" altLang="en-US" sz="1600" b="1" dirty="0" smtClean="0">
                <a:solidFill>
                  <a:srgbClr val="FCA0FE"/>
                </a:solidFill>
                <a:latin typeface="Trebuchet MS" panose="020B0603020202020204" pitchFamily="34" charset="0"/>
              </a:rPr>
              <a:t> TOO HIGH</a:t>
            </a:r>
            <a:endParaRPr lang="en-GB" altLang="en-US" sz="1600" b="1" dirty="0">
              <a:solidFill>
                <a:srgbClr val="FCA0FE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rgbClr val="FCA0FE"/>
                </a:solidFill>
                <a:latin typeface="Trebuchet MS" panose="020B0603020202020204" pitchFamily="34" charset="0"/>
              </a:rPr>
              <a:t>Sideslip </a:t>
            </a:r>
            <a:r>
              <a:rPr lang="en-GB" altLang="en-US" sz="1200" b="1" dirty="0">
                <a:solidFill>
                  <a:srgbClr val="FCA0FE"/>
                </a:solidFill>
                <a:latin typeface="Trebuchet MS" panose="020B0603020202020204" pitchFamily="34" charset="0"/>
              </a:rPr>
              <a:t>/ S-turns</a:t>
            </a:r>
          </a:p>
        </p:txBody>
      </p:sp>
      <p:sp>
        <p:nvSpPr>
          <p:cNvPr id="67" name="Arc 107"/>
          <p:cNvSpPr>
            <a:spLocks/>
          </p:cNvSpPr>
          <p:nvPr/>
        </p:nvSpPr>
        <p:spPr bwMode="auto">
          <a:xfrm flipH="1" flipV="1">
            <a:off x="5283911" y="4315619"/>
            <a:ext cx="522256" cy="1189105"/>
          </a:xfrm>
          <a:custGeom>
            <a:avLst/>
            <a:gdLst>
              <a:gd name="T0" fmla="*/ 92250 w 21600"/>
              <a:gd name="T1" fmla="*/ 0 h 24447"/>
              <a:gd name="T2" fmla="*/ 442390 w 21600"/>
              <a:gd name="T3" fmla="*/ 1387475 h 24447"/>
              <a:gd name="T4" fmla="*/ 0 w 21600"/>
              <a:gd name="T5" fmla="*/ 1199561 h 24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47" fill="none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</a:path>
              <a:path w="21600" h="24447" stroke="0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  <a:lnTo>
                  <a:pt x="0" y="21136"/>
                </a:lnTo>
                <a:lnTo>
                  <a:pt x="4451" y="-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1" name="Arc 103"/>
          <p:cNvSpPr>
            <a:spLocks/>
          </p:cNvSpPr>
          <p:nvPr/>
        </p:nvSpPr>
        <p:spPr bwMode="auto">
          <a:xfrm rot="10800000" flipH="1" flipV="1">
            <a:off x="1867332" y="1138353"/>
            <a:ext cx="5325509" cy="2533331"/>
          </a:xfrm>
          <a:custGeom>
            <a:avLst/>
            <a:gdLst>
              <a:gd name="T0" fmla="*/ 0 w 42427"/>
              <a:gd name="T1" fmla="*/ 2007988 h 21600"/>
              <a:gd name="T2" fmla="*/ 4821238 w 42427"/>
              <a:gd name="T3" fmla="*/ 1623782 h 21600"/>
              <a:gd name="T4" fmla="*/ 2447153 w 42427"/>
              <a:gd name="T5" fmla="*/ 21764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427" h="21600" fill="none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</a:path>
              <a:path w="42427" h="21600" stroke="0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  <a:lnTo>
                  <a:pt x="21535" y="21600"/>
                </a:lnTo>
                <a:lnTo>
                  <a:pt x="-1" y="1992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8" name="Arc 104"/>
          <p:cNvSpPr>
            <a:spLocks/>
          </p:cNvSpPr>
          <p:nvPr/>
        </p:nvSpPr>
        <p:spPr bwMode="auto">
          <a:xfrm rot="10800000" flipH="1" flipV="1">
            <a:off x="1859940" y="384451"/>
            <a:ext cx="5390029" cy="3455383"/>
          </a:xfrm>
          <a:custGeom>
            <a:avLst/>
            <a:gdLst>
              <a:gd name="T0" fmla="*/ 0 w 42993"/>
              <a:gd name="T1" fmla="*/ 2883002 h 21600"/>
              <a:gd name="T2" fmla="*/ 4886325 w 42993"/>
              <a:gd name="T3" fmla="*/ 2567311 h 21600"/>
              <a:gd name="T4" fmla="*/ 2453903 w 42993"/>
              <a:gd name="T5" fmla="*/ 2968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1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3878">
            <a:off x="4731476" y="548351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Arc 81"/>
          <p:cNvSpPr/>
          <p:nvPr/>
        </p:nvSpPr>
        <p:spPr>
          <a:xfrm>
            <a:off x="1856656" y="893344"/>
            <a:ext cx="5797930" cy="5503360"/>
          </a:xfrm>
          <a:prstGeom prst="arc">
            <a:avLst>
              <a:gd name="adj1" fmla="val 10767174"/>
              <a:gd name="adj2" fmla="val 1302596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7257256" y="2328340"/>
            <a:ext cx="177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Mayday Call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898715" y="2396703"/>
            <a:ext cx="507839" cy="524501"/>
            <a:chOff x="8481392" y="1072163"/>
            <a:chExt cx="619684" cy="640015"/>
          </a:xfrm>
        </p:grpSpPr>
        <p:sp>
          <p:nvSpPr>
            <p:cNvPr id="96" name="Oval 9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9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98" name="Title 1"/>
          <p:cNvSpPr txBox="1">
            <a:spLocks/>
          </p:cNvSpPr>
          <p:nvPr/>
        </p:nvSpPr>
        <p:spPr bwMode="auto">
          <a:xfrm>
            <a:off x="6754224" y="1431926"/>
            <a:ext cx="244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Attempt Restart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463878" y="1522504"/>
            <a:ext cx="507839" cy="524501"/>
            <a:chOff x="8481392" y="1072163"/>
            <a:chExt cx="619684" cy="640015"/>
          </a:xfrm>
        </p:grpSpPr>
        <p:sp>
          <p:nvSpPr>
            <p:cNvPr id="100" name="Oval 99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1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102" name="Title 1"/>
          <p:cNvSpPr txBox="1">
            <a:spLocks/>
          </p:cNvSpPr>
          <p:nvPr/>
        </p:nvSpPr>
        <p:spPr bwMode="auto">
          <a:xfrm>
            <a:off x="6197900" y="711261"/>
            <a:ext cx="189930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T.I.F.S Check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5615742" y="771011"/>
            <a:ext cx="507839" cy="524501"/>
            <a:chOff x="8481392" y="1072163"/>
            <a:chExt cx="619684" cy="640015"/>
          </a:xfrm>
        </p:grpSpPr>
        <p:sp>
          <p:nvSpPr>
            <p:cNvPr id="104" name="Oval 103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5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06" name="Text Box 67"/>
          <p:cNvSpPr txBox="1">
            <a:spLocks noChangeArrowheads="1"/>
          </p:cNvSpPr>
          <p:nvPr/>
        </p:nvSpPr>
        <p:spPr bwMode="auto">
          <a:xfrm>
            <a:off x="2925862" y="6130001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500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’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0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  <a:endParaRPr lang="en-GB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min sink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and 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trim)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100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300’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level</a:t>
            </a:r>
            <a:endParaRPr lang="en-GB" alt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Flaps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35"/>
          <p:cNvSpPr>
            <a:spLocks/>
          </p:cNvSpPr>
          <p:nvPr/>
        </p:nvSpPr>
        <p:spPr bwMode="auto">
          <a:xfrm flipH="1" flipV="1">
            <a:off x="3356657" y="4938458"/>
            <a:ext cx="1173352" cy="1132533"/>
          </a:xfrm>
          <a:custGeom>
            <a:avLst/>
            <a:gdLst>
              <a:gd name="T0" fmla="*/ 0 w 21859"/>
              <a:gd name="T1" fmla="*/ 975072 h 21600"/>
              <a:gd name="T2" fmla="*/ 1008063 w 21859"/>
              <a:gd name="T3" fmla="*/ 92 h 21600"/>
              <a:gd name="T4" fmla="*/ 99588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 flipH="1" flipV="1">
            <a:off x="4530009" y="4315619"/>
            <a:ext cx="762" cy="703073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2923408" y="5404256"/>
            <a:ext cx="1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TOO LOW</a:t>
            </a:r>
            <a:endParaRPr lang="en-GB" altLang="en-US" sz="1600" b="1" dirty="0">
              <a:solidFill>
                <a:schemeClr val="tx2">
                  <a:lumMod val="40000"/>
                  <a:lumOff val="6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Arc 38"/>
          <p:cNvSpPr>
            <a:spLocks/>
          </p:cNvSpPr>
          <p:nvPr/>
        </p:nvSpPr>
        <p:spPr bwMode="auto">
          <a:xfrm flipH="1" flipV="1">
            <a:off x="3349236" y="5415749"/>
            <a:ext cx="2346704" cy="654121"/>
          </a:xfrm>
          <a:custGeom>
            <a:avLst/>
            <a:gdLst>
              <a:gd name="T0" fmla="*/ 96268 w 21864"/>
              <a:gd name="T1" fmla="*/ 561975 h 27911"/>
              <a:gd name="T2" fmla="*/ 2232025 w 21864"/>
              <a:gd name="T3" fmla="*/ 40 h 27911"/>
              <a:gd name="T4" fmla="*/ 2205074 w 21864"/>
              <a:gd name="T5" fmla="*/ 434906 h 27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4" h="27911" fill="none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</a:path>
              <a:path w="21864" h="27911" stroke="0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  <a:lnTo>
                  <a:pt x="21600" y="21600"/>
                </a:lnTo>
                <a:lnTo>
                  <a:pt x="942" y="2791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8558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5646656" y="5634481"/>
            <a:ext cx="1547108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solidFill>
                  <a:srgbClr val="FCA0FE"/>
                </a:solidFill>
                <a:latin typeface="Trebuchet MS" panose="020B0603020202020204" pitchFamily="34" charset="0"/>
              </a:rPr>
              <a:t>IF </a:t>
            </a:r>
            <a:r>
              <a:rPr lang="en-GB" altLang="en-US" sz="1600" b="1" dirty="0" smtClean="0">
                <a:solidFill>
                  <a:srgbClr val="FCA0FE"/>
                </a:solidFill>
                <a:latin typeface="Trebuchet MS" panose="020B0603020202020204" pitchFamily="34" charset="0"/>
              </a:rPr>
              <a:t> TOO HIGH</a:t>
            </a:r>
            <a:endParaRPr lang="en-GB" altLang="en-US" sz="1600" b="1" dirty="0">
              <a:solidFill>
                <a:srgbClr val="FCA0FE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rgbClr val="FCA0FE"/>
                </a:solidFill>
                <a:latin typeface="Trebuchet MS" panose="020B0603020202020204" pitchFamily="34" charset="0"/>
              </a:rPr>
              <a:t>Sideslip </a:t>
            </a:r>
            <a:r>
              <a:rPr lang="en-GB" altLang="en-US" sz="1200" b="1" dirty="0">
                <a:solidFill>
                  <a:srgbClr val="FCA0FE"/>
                </a:solidFill>
                <a:latin typeface="Trebuchet MS" panose="020B0603020202020204" pitchFamily="34" charset="0"/>
              </a:rPr>
              <a:t>/ S-turns</a:t>
            </a:r>
          </a:p>
        </p:txBody>
      </p:sp>
      <p:sp>
        <p:nvSpPr>
          <p:cNvPr id="67" name="Arc 107"/>
          <p:cNvSpPr>
            <a:spLocks/>
          </p:cNvSpPr>
          <p:nvPr/>
        </p:nvSpPr>
        <p:spPr bwMode="auto">
          <a:xfrm flipH="1" flipV="1">
            <a:off x="5283911" y="4315619"/>
            <a:ext cx="522256" cy="1189105"/>
          </a:xfrm>
          <a:custGeom>
            <a:avLst/>
            <a:gdLst>
              <a:gd name="T0" fmla="*/ 92250 w 21600"/>
              <a:gd name="T1" fmla="*/ 0 h 24447"/>
              <a:gd name="T2" fmla="*/ 442390 w 21600"/>
              <a:gd name="T3" fmla="*/ 1387475 h 24447"/>
              <a:gd name="T4" fmla="*/ 0 w 21600"/>
              <a:gd name="T5" fmla="*/ 1199561 h 24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47" fill="none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</a:path>
              <a:path w="21600" h="24447" stroke="0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  <a:lnTo>
                  <a:pt x="0" y="21136"/>
                </a:lnTo>
                <a:lnTo>
                  <a:pt x="4451" y="-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1" name="Arc 103"/>
          <p:cNvSpPr>
            <a:spLocks/>
          </p:cNvSpPr>
          <p:nvPr/>
        </p:nvSpPr>
        <p:spPr bwMode="auto">
          <a:xfrm rot="10800000" flipH="1" flipV="1">
            <a:off x="1867332" y="1138353"/>
            <a:ext cx="5325509" cy="2533331"/>
          </a:xfrm>
          <a:custGeom>
            <a:avLst/>
            <a:gdLst>
              <a:gd name="T0" fmla="*/ 0 w 42427"/>
              <a:gd name="T1" fmla="*/ 2007988 h 21600"/>
              <a:gd name="T2" fmla="*/ 4821238 w 42427"/>
              <a:gd name="T3" fmla="*/ 1623782 h 21600"/>
              <a:gd name="T4" fmla="*/ 2447153 w 42427"/>
              <a:gd name="T5" fmla="*/ 21764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427" h="21600" fill="none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</a:path>
              <a:path w="42427" h="21600" stroke="0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  <a:lnTo>
                  <a:pt x="21535" y="21600"/>
                </a:lnTo>
                <a:lnTo>
                  <a:pt x="-1" y="1992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8" name="Arc 104"/>
          <p:cNvSpPr>
            <a:spLocks/>
          </p:cNvSpPr>
          <p:nvPr/>
        </p:nvSpPr>
        <p:spPr bwMode="auto">
          <a:xfrm rot="10800000" flipH="1" flipV="1">
            <a:off x="1859940" y="384451"/>
            <a:ext cx="5390029" cy="3455383"/>
          </a:xfrm>
          <a:custGeom>
            <a:avLst/>
            <a:gdLst>
              <a:gd name="T0" fmla="*/ 0 w 42993"/>
              <a:gd name="T1" fmla="*/ 2883002 h 21600"/>
              <a:gd name="T2" fmla="*/ 4886325 w 42993"/>
              <a:gd name="T3" fmla="*/ 2567311 h 21600"/>
              <a:gd name="T4" fmla="*/ 2453903 w 42993"/>
              <a:gd name="T5" fmla="*/ 2968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1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8" y="4270479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Arc 81"/>
          <p:cNvSpPr/>
          <p:nvPr/>
        </p:nvSpPr>
        <p:spPr>
          <a:xfrm>
            <a:off x="1856656" y="893344"/>
            <a:ext cx="5797930" cy="5503360"/>
          </a:xfrm>
          <a:prstGeom prst="arc">
            <a:avLst>
              <a:gd name="adj1" fmla="val 10767174"/>
              <a:gd name="adj2" fmla="val 1302596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7257256" y="2328340"/>
            <a:ext cx="177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Mayday Call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898715" y="2396703"/>
            <a:ext cx="507839" cy="524501"/>
            <a:chOff x="8481392" y="1072163"/>
            <a:chExt cx="619684" cy="640015"/>
          </a:xfrm>
        </p:grpSpPr>
        <p:sp>
          <p:nvSpPr>
            <p:cNvPr id="96" name="Oval 9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9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98" name="Title 1"/>
          <p:cNvSpPr txBox="1">
            <a:spLocks/>
          </p:cNvSpPr>
          <p:nvPr/>
        </p:nvSpPr>
        <p:spPr bwMode="auto">
          <a:xfrm>
            <a:off x="6754224" y="1431926"/>
            <a:ext cx="244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Attempt Restart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463878" y="1522504"/>
            <a:ext cx="507839" cy="524501"/>
            <a:chOff x="8481392" y="1072163"/>
            <a:chExt cx="619684" cy="640015"/>
          </a:xfrm>
        </p:grpSpPr>
        <p:sp>
          <p:nvSpPr>
            <p:cNvPr id="100" name="Oval 99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1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102" name="Title 1"/>
          <p:cNvSpPr txBox="1">
            <a:spLocks/>
          </p:cNvSpPr>
          <p:nvPr/>
        </p:nvSpPr>
        <p:spPr bwMode="auto">
          <a:xfrm>
            <a:off x="6197900" y="711261"/>
            <a:ext cx="189930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T.I.F.S Check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5615742" y="771011"/>
            <a:ext cx="507839" cy="524501"/>
            <a:chOff x="8481392" y="1072163"/>
            <a:chExt cx="619684" cy="640015"/>
          </a:xfrm>
        </p:grpSpPr>
        <p:sp>
          <p:nvSpPr>
            <p:cNvPr id="104" name="Oval 103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5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06" name="Text Box 67"/>
          <p:cNvSpPr txBox="1">
            <a:spLocks noChangeArrowheads="1"/>
          </p:cNvSpPr>
          <p:nvPr/>
        </p:nvSpPr>
        <p:spPr bwMode="auto">
          <a:xfrm>
            <a:off x="2925862" y="6130001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500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’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9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3009" b="7961"/>
          <a:stretch/>
        </p:blipFill>
        <p:spPr bwMode="auto">
          <a:xfrm>
            <a:off x="-159567" y="-2393948"/>
            <a:ext cx="10357097" cy="755114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3009" b="7580"/>
          <a:stretch/>
        </p:blipFill>
        <p:spPr bwMode="auto">
          <a:xfrm flipV="1">
            <a:off x="-159568" y="5106219"/>
            <a:ext cx="10357099" cy="6531693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45" y="6309320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828920" y="-1467544"/>
            <a:ext cx="619125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/>
              <a:t>   Keep in balance during turns and monitor safe A/S</a:t>
            </a:r>
          </a:p>
          <a:p>
            <a:pPr eaLnBrk="1" hangingPunct="1"/>
            <a:r>
              <a:rPr lang="en-GB" altLang="en-US" sz="1400" dirty="0"/>
              <a:t>   Try to limit turns to 30 </a:t>
            </a:r>
            <a:r>
              <a:rPr lang="en-GB" altLang="en-US" sz="1400" dirty="0" err="1"/>
              <a:t>deg</a:t>
            </a:r>
            <a:r>
              <a:rPr lang="en-GB" altLang="en-US" sz="1400" dirty="0"/>
              <a:t> bank angle</a:t>
            </a:r>
          </a:p>
          <a:p>
            <a:pPr eaLnBrk="1" hangingPunct="1"/>
            <a:r>
              <a:rPr lang="en-GB" altLang="en-US" sz="1400" dirty="0"/>
              <a:t>   Flaps as appropriate</a:t>
            </a:r>
          </a:p>
        </p:txBody>
      </p:sp>
      <p:sp>
        <p:nvSpPr>
          <p:cNvPr id="30" name="Freeform 29"/>
          <p:cNvSpPr/>
          <p:nvPr/>
        </p:nvSpPr>
        <p:spPr>
          <a:xfrm>
            <a:off x="4013038" y="72008"/>
            <a:ext cx="1768384" cy="2420888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8014049" y="6237312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1200 AGL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Beats and Turns Method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5" name="Text Box 65"/>
          <p:cNvSpPr txBox="1">
            <a:spLocks noChangeArrowheads="1"/>
          </p:cNvSpPr>
          <p:nvPr/>
        </p:nvSpPr>
        <p:spPr bwMode="auto">
          <a:xfrm>
            <a:off x="200472" y="1144312"/>
            <a:ext cx="30016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If too low for circuit method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070116" y="1052736"/>
            <a:ext cx="2822999" cy="4053482"/>
            <a:chOff x="4070116" y="1052736"/>
            <a:chExt cx="2822999" cy="4053482"/>
          </a:xfrm>
        </p:grpSpPr>
        <p:sp>
          <p:nvSpPr>
            <p:cNvPr id="40" name="Text Box 75"/>
            <p:cNvSpPr txBox="1">
              <a:spLocks noChangeArrowheads="1"/>
            </p:cNvSpPr>
            <p:nvPr/>
          </p:nvSpPr>
          <p:spPr bwMode="auto">
            <a:xfrm>
              <a:off x="5211044" y="1080785"/>
              <a:ext cx="167595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GB" altLang="en-US" sz="12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INITIAL AIM 1/2 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70116" y="1052736"/>
              <a:ext cx="2285935" cy="4053482"/>
              <a:chOff x="4070116" y="1052736"/>
              <a:chExt cx="2285935" cy="4053482"/>
            </a:xfrm>
          </p:grpSpPr>
          <p:sp>
            <p:nvSpPr>
              <p:cNvPr id="29" name="Arc 108"/>
              <p:cNvSpPr>
                <a:spLocks/>
              </p:cNvSpPr>
              <p:nvPr/>
            </p:nvSpPr>
            <p:spPr bwMode="auto">
              <a:xfrm flipH="1" flipV="1">
                <a:off x="4930670" y="4171068"/>
                <a:ext cx="1425381" cy="935150"/>
              </a:xfrm>
              <a:custGeom>
                <a:avLst/>
                <a:gdLst>
                  <a:gd name="T0" fmla="*/ 0 w 32920"/>
                  <a:gd name="T1" fmla="*/ 900140 h 21600"/>
                  <a:gd name="T2" fmla="*/ 9164733 w 32920"/>
                  <a:gd name="T3" fmla="*/ 5605180 h 21600"/>
                  <a:gd name="T4" fmla="*/ 3165339 w 32920"/>
                  <a:gd name="T5" fmla="*/ 60121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920" h="21600" fill="none" extrusionOk="0">
                    <a:moveTo>
                      <a:pt x="0" y="3234"/>
                    </a:moveTo>
                    <a:cubicBezTo>
                      <a:pt x="3415" y="1120"/>
                      <a:pt x="7353" y="-1"/>
                      <a:pt x="11370" y="0"/>
                    </a:cubicBezTo>
                    <a:cubicBezTo>
                      <a:pt x="22731" y="0"/>
                      <a:pt x="32151" y="8802"/>
                      <a:pt x="32920" y="20137"/>
                    </a:cubicBezTo>
                  </a:path>
                  <a:path w="32920" h="21600" stroke="0" extrusionOk="0">
                    <a:moveTo>
                      <a:pt x="0" y="3234"/>
                    </a:moveTo>
                    <a:cubicBezTo>
                      <a:pt x="3415" y="1120"/>
                      <a:pt x="7353" y="-1"/>
                      <a:pt x="11370" y="0"/>
                    </a:cubicBezTo>
                    <a:cubicBezTo>
                      <a:pt x="22731" y="0"/>
                      <a:pt x="32151" y="8802"/>
                      <a:pt x="32920" y="20137"/>
                    </a:cubicBezTo>
                    <a:lnTo>
                      <a:pt x="11370" y="21600"/>
                    </a:lnTo>
                    <a:lnTo>
                      <a:pt x="0" y="3234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" name="Rectangle 43"/>
              <p:cNvSpPr>
                <a:spLocks noChangeArrowheads="1"/>
              </p:cNvSpPr>
              <p:nvPr/>
            </p:nvSpPr>
            <p:spPr bwMode="auto">
              <a:xfrm>
                <a:off x="4070116" y="2470375"/>
                <a:ext cx="1687204" cy="426626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28575">
                <a:solidFill>
                  <a:schemeClr val="bg1"/>
                </a:solidFill>
                <a:prstDash val="dash"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34" name="Line 40"/>
              <p:cNvSpPr>
                <a:spLocks noChangeShapeType="1"/>
              </p:cNvSpPr>
              <p:nvPr/>
            </p:nvSpPr>
            <p:spPr bwMode="auto">
              <a:xfrm flipV="1">
                <a:off x="4930671" y="2060847"/>
                <a:ext cx="0" cy="22396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latin typeface="Trebuchet MS" panose="020B0603020202020204" pitchFamily="34" charset="0"/>
                </a:endParaRPr>
              </a:p>
            </p:txBody>
          </p:sp>
          <p:sp>
            <p:nvSpPr>
              <p:cNvPr id="37" name="Oval 47"/>
              <p:cNvSpPr>
                <a:spLocks noChangeArrowheads="1"/>
              </p:cNvSpPr>
              <p:nvPr/>
            </p:nvSpPr>
            <p:spPr bwMode="auto">
              <a:xfrm>
                <a:off x="4762147" y="1052736"/>
                <a:ext cx="316081" cy="31608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39" name="Text Box 74"/>
              <p:cNvSpPr txBox="1">
                <a:spLocks noChangeArrowheads="1"/>
              </p:cNvSpPr>
              <p:nvPr/>
            </p:nvSpPr>
            <p:spPr bwMode="auto">
              <a:xfrm>
                <a:off x="4088904" y="3160379"/>
                <a:ext cx="1547108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GB" altLang="en-US" sz="1200" b="1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Full Flaps /Sideslip</a:t>
                </a:r>
                <a:endParaRPr lang="en-GB" altLang="en-US" sz="1200" b="1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  <p:pic>
            <p:nvPicPr>
              <p:cNvPr id="42" name="Picture 33" descr="MCj0303659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3432" y="1988840"/>
                <a:ext cx="587600" cy="445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5" name="Straight Connector 44"/>
              <p:cNvCxnSpPr>
                <a:stCxn id="37" idx="0"/>
                <a:endCxn id="37" idx="4"/>
              </p:cNvCxnSpPr>
              <p:nvPr/>
            </p:nvCxnSpPr>
            <p:spPr>
              <a:xfrm>
                <a:off x="4920188" y="1052736"/>
                <a:ext cx="0" cy="31608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37" idx="6"/>
                <a:endCxn id="37" idx="2"/>
              </p:cNvCxnSpPr>
              <p:nvPr/>
            </p:nvCxnSpPr>
            <p:spPr>
              <a:xfrm flipH="1">
                <a:off x="4762147" y="1210777"/>
                <a:ext cx="316081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7"/>
              <p:cNvSpPr>
                <a:spLocks noChangeArrowheads="1"/>
              </p:cNvSpPr>
              <p:nvPr/>
            </p:nvSpPr>
            <p:spPr bwMode="auto">
              <a:xfrm>
                <a:off x="4768494" y="1597231"/>
                <a:ext cx="309734" cy="30973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  <p:cxnSp>
            <p:nvCxnSpPr>
              <p:cNvPr id="48" name="Straight Connector 47"/>
              <p:cNvCxnSpPr>
                <a:stCxn id="47" idx="0"/>
                <a:endCxn id="47" idx="4"/>
              </p:cNvCxnSpPr>
              <p:nvPr/>
            </p:nvCxnSpPr>
            <p:spPr>
              <a:xfrm>
                <a:off x="4923361" y="1597231"/>
                <a:ext cx="0" cy="30973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7" idx="6"/>
                <a:endCxn id="47" idx="2"/>
              </p:cNvCxnSpPr>
              <p:nvPr/>
            </p:nvCxnSpPr>
            <p:spPr>
              <a:xfrm flipH="1">
                <a:off x="4768494" y="1752098"/>
                <a:ext cx="30973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Down Arrow 49"/>
              <p:cNvSpPr/>
              <p:nvPr/>
            </p:nvSpPr>
            <p:spPr>
              <a:xfrm>
                <a:off x="5677152" y="1368817"/>
                <a:ext cx="265172" cy="276999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Text Box 89"/>
              <p:cNvSpPr txBox="1">
                <a:spLocks noChangeArrowheads="1"/>
              </p:cNvSpPr>
              <p:nvPr/>
            </p:nvSpPr>
            <p:spPr bwMode="auto">
              <a:xfrm>
                <a:off x="4428042" y="2524487"/>
                <a:ext cx="1844102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GB" altLang="en-US" sz="12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Wings </a:t>
                </a:r>
                <a:r>
                  <a:rPr lang="en-GB" altLang="en-US" sz="1200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level</a:t>
                </a:r>
                <a:endParaRPr lang="en-GB" altLang="en-US" sz="1200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86" name="Text Box 76"/>
            <p:cNvSpPr txBox="1">
              <a:spLocks noChangeArrowheads="1"/>
            </p:cNvSpPr>
            <p:nvPr/>
          </p:nvSpPr>
          <p:spPr bwMode="auto">
            <a:xfrm>
              <a:off x="5217161" y="1629818"/>
              <a:ext cx="167595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GB" altLang="en-US" sz="12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FINAL AIM 1/3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172603" y="-98653"/>
            <a:ext cx="1132166" cy="2448273"/>
            <a:chOff x="7172603" y="-98653"/>
            <a:chExt cx="1132166" cy="2448273"/>
          </a:xfrm>
        </p:grpSpPr>
        <p:sp>
          <p:nvSpPr>
            <p:cNvPr id="88" name="Right Arrow 87"/>
            <p:cNvSpPr/>
            <p:nvPr/>
          </p:nvSpPr>
          <p:spPr>
            <a:xfrm rot="5400000">
              <a:off x="6514549" y="559401"/>
              <a:ext cx="2448273" cy="1132166"/>
            </a:xfrm>
            <a:prstGeom prst="rightArrow">
              <a:avLst>
                <a:gd name="adj1" fmla="val 50000"/>
                <a:gd name="adj2" fmla="val 70301"/>
              </a:avLst>
            </a:prstGeom>
            <a:solidFill>
              <a:srgbClr val="BFBFBF">
                <a:alpha val="54118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Title 1"/>
            <p:cNvSpPr txBox="1">
              <a:spLocks/>
            </p:cNvSpPr>
            <p:nvPr/>
          </p:nvSpPr>
          <p:spPr bwMode="auto">
            <a:xfrm>
              <a:off x="7353513" y="1629539"/>
              <a:ext cx="770348" cy="34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Wind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48744" y="4190653"/>
            <a:ext cx="4536504" cy="1182687"/>
            <a:chOff x="2648744" y="4190653"/>
            <a:chExt cx="4536504" cy="1182687"/>
          </a:xfrm>
        </p:grpSpPr>
        <p:grpSp>
          <p:nvGrpSpPr>
            <p:cNvPr id="11" name="Group 10"/>
            <p:cNvGrpSpPr/>
            <p:nvPr/>
          </p:nvGrpSpPr>
          <p:grpSpPr>
            <a:xfrm>
              <a:off x="2648744" y="4190653"/>
              <a:ext cx="4536504" cy="1182687"/>
              <a:chOff x="2648744" y="4190653"/>
              <a:chExt cx="4536504" cy="1182687"/>
            </a:xfrm>
          </p:grpSpPr>
          <p:sp>
            <p:nvSpPr>
              <p:cNvPr id="87" name="Text Box 65"/>
              <p:cNvSpPr txBox="1">
                <a:spLocks noChangeArrowheads="1"/>
              </p:cNvSpPr>
              <p:nvPr/>
            </p:nvSpPr>
            <p:spPr bwMode="auto">
              <a:xfrm>
                <a:off x="3550685" y="4473980"/>
                <a:ext cx="1675954" cy="4985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200" b="1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Best Glide</a:t>
                </a:r>
                <a:endParaRPr lang="en-GB" altLang="en-US" sz="1200" b="1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GB" altLang="en-US" sz="1200" b="1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1</a:t>
                </a:r>
                <a:r>
                  <a:rPr lang="en-GB" altLang="en-US" sz="1200" b="1" baseline="30000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st</a:t>
                </a:r>
                <a:r>
                  <a:rPr lang="en-GB" altLang="en-US" sz="1200" b="1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 Stage flaps</a:t>
                </a:r>
                <a:endParaRPr lang="en-GB" altLang="en-US" sz="1200" b="1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648744" y="4190653"/>
                <a:ext cx="4536504" cy="1182687"/>
                <a:chOff x="2648744" y="4190653"/>
                <a:chExt cx="4536504" cy="1182687"/>
              </a:xfrm>
            </p:grpSpPr>
            <p:sp>
              <p:nvSpPr>
                <p:cNvPr id="14" name="Arc 50"/>
                <p:cNvSpPr>
                  <a:spLocks/>
                </p:cNvSpPr>
                <p:nvPr/>
              </p:nvSpPr>
              <p:spPr bwMode="auto">
                <a:xfrm flipH="1" flipV="1">
                  <a:off x="2648744" y="4581178"/>
                  <a:ext cx="654050" cy="720725"/>
                </a:xfrm>
                <a:custGeom>
                  <a:avLst/>
                  <a:gdLst>
                    <a:gd name="T0" fmla="*/ 3829142 w 39226"/>
                    <a:gd name="T1" fmla="*/ 96297 h 43200"/>
                    <a:gd name="T2" fmla="*/ 0 w 39226"/>
                    <a:gd name="T3" fmla="*/ 9487127 h 43200"/>
                    <a:gd name="T4" fmla="*/ 4900356 w 39226"/>
                    <a:gd name="T5" fmla="*/ 6012081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226" h="43200" fill="none" extrusionOk="0">
                      <a:moveTo>
                        <a:pt x="13773" y="346"/>
                      </a:moveTo>
                      <a:cubicBezTo>
                        <a:pt x="15044" y="115"/>
                        <a:pt x="16333" y="-1"/>
                        <a:pt x="17626" y="0"/>
                      </a:cubicBezTo>
                      <a:cubicBezTo>
                        <a:pt x="29555" y="0"/>
                        <a:pt x="39226" y="9670"/>
                        <a:pt x="39226" y="21600"/>
                      </a:cubicBezTo>
                      <a:cubicBezTo>
                        <a:pt x="39226" y="33529"/>
                        <a:pt x="29555" y="43200"/>
                        <a:pt x="17626" y="43200"/>
                      </a:cubicBezTo>
                      <a:cubicBezTo>
                        <a:pt x="10620" y="43200"/>
                        <a:pt x="4049" y="39802"/>
                        <a:pt x="-1" y="34085"/>
                      </a:cubicBezTo>
                    </a:path>
                    <a:path w="39226" h="43200" stroke="0" extrusionOk="0">
                      <a:moveTo>
                        <a:pt x="13773" y="346"/>
                      </a:moveTo>
                      <a:cubicBezTo>
                        <a:pt x="15044" y="115"/>
                        <a:pt x="16333" y="-1"/>
                        <a:pt x="17626" y="0"/>
                      </a:cubicBezTo>
                      <a:cubicBezTo>
                        <a:pt x="29555" y="0"/>
                        <a:pt x="39226" y="9670"/>
                        <a:pt x="39226" y="21600"/>
                      </a:cubicBezTo>
                      <a:cubicBezTo>
                        <a:pt x="39226" y="33529"/>
                        <a:pt x="29555" y="43200"/>
                        <a:pt x="17626" y="43200"/>
                      </a:cubicBezTo>
                      <a:cubicBezTo>
                        <a:pt x="10620" y="43200"/>
                        <a:pt x="4049" y="39802"/>
                        <a:pt x="-1" y="34085"/>
                      </a:cubicBezTo>
                      <a:lnTo>
                        <a:pt x="17626" y="21600"/>
                      </a:lnTo>
                      <a:lnTo>
                        <a:pt x="13773" y="346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" name="Arc 51"/>
                <p:cNvSpPr>
                  <a:spLocks/>
                </p:cNvSpPr>
                <p:nvPr/>
              </p:nvSpPr>
              <p:spPr bwMode="auto">
                <a:xfrm rot="10225999">
                  <a:off x="3302794" y="4190653"/>
                  <a:ext cx="1295400" cy="1182687"/>
                </a:xfrm>
                <a:custGeom>
                  <a:avLst/>
                  <a:gdLst>
                    <a:gd name="T0" fmla="*/ 18158339 w 20167"/>
                    <a:gd name="T1" fmla="*/ 0 h 21147"/>
                    <a:gd name="T2" fmla="*/ 83208269 w 20167"/>
                    <a:gd name="T3" fmla="*/ 41944086 h 21147"/>
                    <a:gd name="T4" fmla="*/ 0 w 20167"/>
                    <a:gd name="T5" fmla="*/ 66144065 h 211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167" h="21147" fill="none" extrusionOk="0">
                      <a:moveTo>
                        <a:pt x="4400" y="0"/>
                      </a:moveTo>
                      <a:cubicBezTo>
                        <a:pt x="11595" y="1497"/>
                        <a:pt x="17534" y="6549"/>
                        <a:pt x="20166" y="13410"/>
                      </a:cubicBezTo>
                    </a:path>
                    <a:path w="20167" h="21147" stroke="0" extrusionOk="0">
                      <a:moveTo>
                        <a:pt x="4400" y="0"/>
                      </a:moveTo>
                      <a:cubicBezTo>
                        <a:pt x="11595" y="1497"/>
                        <a:pt x="17534" y="6549"/>
                        <a:pt x="20166" y="13410"/>
                      </a:cubicBezTo>
                      <a:lnTo>
                        <a:pt x="0" y="21147"/>
                      </a:lnTo>
                      <a:lnTo>
                        <a:pt x="440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" name="Arc 53"/>
                <p:cNvSpPr>
                  <a:spLocks/>
                </p:cNvSpPr>
                <p:nvPr/>
              </p:nvSpPr>
              <p:spPr bwMode="auto">
                <a:xfrm flipV="1">
                  <a:off x="6531198" y="4581178"/>
                  <a:ext cx="654050" cy="720725"/>
                </a:xfrm>
                <a:custGeom>
                  <a:avLst/>
                  <a:gdLst>
                    <a:gd name="T0" fmla="*/ 3829142 w 39226"/>
                    <a:gd name="T1" fmla="*/ 96297 h 43200"/>
                    <a:gd name="T2" fmla="*/ 0 w 39226"/>
                    <a:gd name="T3" fmla="*/ 9487127 h 43200"/>
                    <a:gd name="T4" fmla="*/ 4900356 w 39226"/>
                    <a:gd name="T5" fmla="*/ 6012081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226" h="43200" fill="none" extrusionOk="0">
                      <a:moveTo>
                        <a:pt x="13773" y="346"/>
                      </a:moveTo>
                      <a:cubicBezTo>
                        <a:pt x="15044" y="115"/>
                        <a:pt x="16333" y="-1"/>
                        <a:pt x="17626" y="0"/>
                      </a:cubicBezTo>
                      <a:cubicBezTo>
                        <a:pt x="29555" y="0"/>
                        <a:pt x="39226" y="9670"/>
                        <a:pt x="39226" y="21600"/>
                      </a:cubicBezTo>
                      <a:cubicBezTo>
                        <a:pt x="39226" y="33529"/>
                        <a:pt x="29555" y="43200"/>
                        <a:pt x="17626" y="43200"/>
                      </a:cubicBezTo>
                      <a:cubicBezTo>
                        <a:pt x="10620" y="43200"/>
                        <a:pt x="4049" y="39802"/>
                        <a:pt x="-1" y="34085"/>
                      </a:cubicBezTo>
                    </a:path>
                    <a:path w="39226" h="43200" stroke="0" extrusionOk="0">
                      <a:moveTo>
                        <a:pt x="13773" y="346"/>
                      </a:moveTo>
                      <a:cubicBezTo>
                        <a:pt x="15044" y="115"/>
                        <a:pt x="16333" y="-1"/>
                        <a:pt x="17626" y="0"/>
                      </a:cubicBezTo>
                      <a:cubicBezTo>
                        <a:pt x="29555" y="0"/>
                        <a:pt x="39226" y="9670"/>
                        <a:pt x="39226" y="21600"/>
                      </a:cubicBezTo>
                      <a:cubicBezTo>
                        <a:pt x="39226" y="33529"/>
                        <a:pt x="29555" y="43200"/>
                        <a:pt x="17626" y="43200"/>
                      </a:cubicBezTo>
                      <a:cubicBezTo>
                        <a:pt x="10620" y="43200"/>
                        <a:pt x="4049" y="39802"/>
                        <a:pt x="-1" y="34085"/>
                      </a:cubicBezTo>
                      <a:lnTo>
                        <a:pt x="17626" y="21600"/>
                      </a:lnTo>
                      <a:lnTo>
                        <a:pt x="13773" y="346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9" name="Line 49"/>
                <p:cNvSpPr>
                  <a:spLocks noChangeShapeType="1"/>
                </p:cNvSpPr>
                <p:nvPr/>
              </p:nvSpPr>
              <p:spPr bwMode="auto">
                <a:xfrm>
                  <a:off x="4913718" y="5298299"/>
                  <a:ext cx="194389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81" name="Line 49"/>
            <p:cNvSpPr>
              <a:spLocks noChangeShapeType="1"/>
            </p:cNvSpPr>
            <p:nvPr/>
          </p:nvSpPr>
          <p:spPr bwMode="auto">
            <a:xfrm>
              <a:off x="2975769" y="5291520"/>
              <a:ext cx="255329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62458" y="4010027"/>
            <a:ext cx="2876227" cy="1363313"/>
            <a:chOff x="4862458" y="4010027"/>
            <a:chExt cx="2876227" cy="1363313"/>
          </a:xfrm>
        </p:grpSpPr>
        <p:grpSp>
          <p:nvGrpSpPr>
            <p:cNvPr id="8" name="Group 7"/>
            <p:cNvGrpSpPr/>
            <p:nvPr/>
          </p:nvGrpSpPr>
          <p:grpSpPr>
            <a:xfrm>
              <a:off x="4862458" y="4010027"/>
              <a:ext cx="2876227" cy="1363313"/>
              <a:chOff x="4862458" y="4010027"/>
              <a:chExt cx="2876227" cy="136331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862458" y="4010027"/>
                <a:ext cx="2876227" cy="1363313"/>
                <a:chOff x="4862458" y="4010027"/>
                <a:chExt cx="2876227" cy="1363313"/>
              </a:xfrm>
            </p:grpSpPr>
            <p:sp>
              <p:nvSpPr>
                <p:cNvPr id="13" name="Line 49"/>
                <p:cNvSpPr>
                  <a:spLocks noChangeShapeType="1"/>
                </p:cNvSpPr>
                <p:nvPr/>
              </p:nvSpPr>
              <p:spPr bwMode="auto">
                <a:xfrm>
                  <a:off x="4862458" y="5300315"/>
                  <a:ext cx="66660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arrow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" name="Arc 54"/>
                <p:cNvSpPr>
                  <a:spLocks/>
                </p:cNvSpPr>
                <p:nvPr/>
              </p:nvSpPr>
              <p:spPr bwMode="auto">
                <a:xfrm rot="11374001" flipH="1">
                  <a:off x="5280819" y="4076353"/>
                  <a:ext cx="1262063" cy="1296987"/>
                </a:xfrm>
                <a:custGeom>
                  <a:avLst/>
                  <a:gdLst>
                    <a:gd name="T0" fmla="*/ 18134332 w 19661"/>
                    <a:gd name="T1" fmla="*/ 0 h 21147"/>
                    <a:gd name="T2" fmla="*/ 81013327 w 19661"/>
                    <a:gd name="T3" fmla="*/ 45899184 h 21147"/>
                    <a:gd name="T4" fmla="*/ 0 w 19661"/>
                    <a:gd name="T5" fmla="*/ 79546757 h 211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661" h="21147" fill="none" extrusionOk="0">
                      <a:moveTo>
                        <a:pt x="4400" y="0"/>
                      </a:moveTo>
                      <a:cubicBezTo>
                        <a:pt x="11141" y="1402"/>
                        <a:pt x="16809" y="5935"/>
                        <a:pt x="19660" y="12202"/>
                      </a:cubicBezTo>
                    </a:path>
                    <a:path w="19661" h="21147" stroke="0" extrusionOk="0">
                      <a:moveTo>
                        <a:pt x="4400" y="0"/>
                      </a:moveTo>
                      <a:cubicBezTo>
                        <a:pt x="11141" y="1402"/>
                        <a:pt x="16809" y="5935"/>
                        <a:pt x="19660" y="12202"/>
                      </a:cubicBezTo>
                      <a:lnTo>
                        <a:pt x="0" y="21147"/>
                      </a:lnTo>
                      <a:lnTo>
                        <a:pt x="440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5" name="Group 4"/>
                <p:cNvGrpSpPr/>
                <p:nvPr/>
              </p:nvGrpSpPr>
              <p:grpSpPr>
                <a:xfrm>
                  <a:off x="6676030" y="4010027"/>
                  <a:ext cx="1062655" cy="1008949"/>
                  <a:chOff x="6676030" y="4010027"/>
                  <a:chExt cx="1062655" cy="1008949"/>
                </a:xfrm>
              </p:grpSpPr>
              <p:sp>
                <p:nvSpPr>
                  <p:cNvPr id="2" name="Arc 1"/>
                  <p:cNvSpPr/>
                  <p:nvPr/>
                </p:nvSpPr>
                <p:spPr>
                  <a:xfrm>
                    <a:off x="6729736" y="4010027"/>
                    <a:ext cx="1008949" cy="1008949"/>
                  </a:xfrm>
                  <a:prstGeom prst="arc">
                    <a:avLst>
                      <a:gd name="adj1" fmla="val 12491282"/>
                      <a:gd name="adj2" fmla="val 0"/>
                    </a:avLst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2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76030" y="4215021"/>
                    <a:ext cx="149178" cy="315421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>
                      <a:latin typeface="Trebuchet MS" panose="020B0603020202020204" pitchFamily="34" charset="0"/>
                    </a:endParaRPr>
                  </a:p>
                </p:txBody>
              </p:sp>
            </p:grpSp>
          </p:grpSp>
          <p:sp>
            <p:nvSpPr>
              <p:cNvPr id="84" name="Text Box 65"/>
              <p:cNvSpPr txBox="1">
                <a:spLocks noChangeArrowheads="1"/>
              </p:cNvSpPr>
              <p:nvPr/>
            </p:nvSpPr>
            <p:spPr bwMode="auto">
              <a:xfrm>
                <a:off x="5241032" y="4045429"/>
                <a:ext cx="167595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200" b="1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Position aircraft on Beat line/Base leg</a:t>
                </a:r>
                <a:endParaRPr lang="en-GB" altLang="en-US" sz="1200" b="1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p:grpSp>
        <p:pic>
          <p:nvPicPr>
            <p:cNvPr id="75" name="Picture 33" descr="MCj03036590000[1]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052009">
              <a:off x="6282017" y="4465251"/>
              <a:ext cx="587600" cy="44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7494706" y="4215020"/>
            <a:ext cx="2858894" cy="2094300"/>
            <a:chOff x="7494706" y="4215020"/>
            <a:chExt cx="2858894" cy="2094300"/>
          </a:xfrm>
        </p:grpSpPr>
        <p:grpSp>
          <p:nvGrpSpPr>
            <p:cNvPr id="76" name="Group 75"/>
            <p:cNvGrpSpPr/>
            <p:nvPr/>
          </p:nvGrpSpPr>
          <p:grpSpPr>
            <a:xfrm>
              <a:off x="7494706" y="5784819"/>
              <a:ext cx="507839" cy="524501"/>
              <a:chOff x="8481392" y="1072163"/>
              <a:chExt cx="619684" cy="640015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8481392" y="1100752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rebuchet MS" panose="020B0603020202020204" pitchFamily="34" charset="0"/>
                </a:endParaRPr>
              </a:p>
            </p:txBody>
          </p:sp>
          <p:sp>
            <p:nvSpPr>
              <p:cNvPr id="79" name="Content Placeholder 2"/>
              <p:cNvSpPr txBox="1">
                <a:spLocks/>
              </p:cNvSpPr>
              <p:nvPr/>
            </p:nvSpPr>
            <p:spPr bwMode="auto">
              <a:xfrm>
                <a:off x="8514396" y="1072163"/>
                <a:ext cx="586680" cy="640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5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b="1" dirty="0" smtClean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sp>
          <p:nvSpPr>
            <p:cNvPr id="80" name="Title 1"/>
            <p:cNvSpPr txBox="1">
              <a:spLocks/>
            </p:cNvSpPr>
            <p:nvPr/>
          </p:nvSpPr>
          <p:spPr bwMode="auto">
            <a:xfrm>
              <a:off x="7992073" y="5711151"/>
              <a:ext cx="2326232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1400" dirty="0" smtClean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Fly The Aircraft</a:t>
              </a:r>
              <a:endParaRPr lang="en-GB" sz="14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55" name="Line 39"/>
            <p:cNvSpPr>
              <a:spLocks noChangeShapeType="1"/>
            </p:cNvSpPr>
            <p:nvPr/>
          </p:nvSpPr>
          <p:spPr bwMode="auto">
            <a:xfrm flipV="1">
              <a:off x="7732049" y="4300472"/>
              <a:ext cx="0" cy="15467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anose="020B0603020202020204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519529" y="5287085"/>
              <a:ext cx="507839" cy="524501"/>
              <a:chOff x="8481392" y="1072163"/>
              <a:chExt cx="619684" cy="640015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8481392" y="1100752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rebuchet MS" panose="020B0603020202020204" pitchFamily="34" charset="0"/>
                </a:endParaRPr>
              </a:p>
            </p:txBody>
          </p:sp>
          <p:sp>
            <p:nvSpPr>
              <p:cNvPr id="62" name="Content Placeholder 2"/>
              <p:cNvSpPr txBox="1">
                <a:spLocks/>
              </p:cNvSpPr>
              <p:nvPr/>
            </p:nvSpPr>
            <p:spPr bwMode="auto">
              <a:xfrm>
                <a:off x="8514396" y="1072163"/>
                <a:ext cx="586680" cy="640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5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b="1" dirty="0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7519529" y="4783029"/>
              <a:ext cx="507839" cy="524501"/>
              <a:chOff x="8481392" y="1072163"/>
              <a:chExt cx="619684" cy="640015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8481392" y="1100752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rebuchet MS" panose="020B0603020202020204" pitchFamily="34" charset="0"/>
                </a:endParaRPr>
              </a:p>
            </p:txBody>
          </p:sp>
          <p:sp>
            <p:nvSpPr>
              <p:cNvPr id="65" name="Content Placeholder 2"/>
              <p:cNvSpPr txBox="1">
                <a:spLocks/>
              </p:cNvSpPr>
              <p:nvPr/>
            </p:nvSpPr>
            <p:spPr bwMode="auto">
              <a:xfrm>
                <a:off x="8514396" y="1072163"/>
                <a:ext cx="586680" cy="640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5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b="1" dirty="0" smtClean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sp>
          <p:nvSpPr>
            <p:cNvPr id="71" name="Title 1"/>
            <p:cNvSpPr txBox="1">
              <a:spLocks/>
            </p:cNvSpPr>
            <p:nvPr/>
          </p:nvSpPr>
          <p:spPr bwMode="auto">
            <a:xfrm>
              <a:off x="8027368" y="5221878"/>
              <a:ext cx="2326232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1400" dirty="0" smtClean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Asses Wind</a:t>
              </a:r>
              <a:endParaRPr lang="en-GB" sz="14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2" name="Title 1"/>
            <p:cNvSpPr txBox="1">
              <a:spLocks/>
            </p:cNvSpPr>
            <p:nvPr/>
          </p:nvSpPr>
          <p:spPr bwMode="auto">
            <a:xfrm>
              <a:off x="8027368" y="4723279"/>
              <a:ext cx="2326232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1400" dirty="0" smtClean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Select Landing Area</a:t>
              </a:r>
              <a:endParaRPr lang="en-GB" sz="14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73" name="Title 1"/>
            <p:cNvSpPr txBox="1">
              <a:spLocks/>
            </p:cNvSpPr>
            <p:nvPr/>
          </p:nvSpPr>
          <p:spPr bwMode="auto">
            <a:xfrm>
              <a:off x="8027368" y="4215020"/>
              <a:ext cx="1649524" cy="52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1400" dirty="0" smtClean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Fly the Plan</a:t>
              </a:r>
              <a:endParaRPr lang="en-GB" sz="14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7519529" y="4300473"/>
              <a:ext cx="507839" cy="524501"/>
              <a:chOff x="8481392" y="1072163"/>
              <a:chExt cx="619684" cy="640015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8481392" y="1100752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rebuchet MS" panose="020B0603020202020204" pitchFamily="34" charset="0"/>
                </a:endParaRPr>
              </a:p>
            </p:txBody>
          </p:sp>
          <p:sp>
            <p:nvSpPr>
              <p:cNvPr id="68" name="Content Placeholder 2"/>
              <p:cNvSpPr txBox="1">
                <a:spLocks/>
              </p:cNvSpPr>
              <p:nvPr/>
            </p:nvSpPr>
            <p:spPr bwMode="auto">
              <a:xfrm>
                <a:off x="8514396" y="1072163"/>
                <a:ext cx="586680" cy="640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5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b="1" dirty="0" smtClean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656856" y="5104151"/>
            <a:ext cx="2742713" cy="1358108"/>
            <a:chOff x="3656856" y="5104151"/>
            <a:chExt cx="2742713" cy="1358108"/>
          </a:xfrm>
        </p:grpSpPr>
        <p:sp>
          <p:nvSpPr>
            <p:cNvPr id="78" name="Text Box 65"/>
            <p:cNvSpPr txBox="1">
              <a:spLocks noChangeArrowheads="1"/>
            </p:cNvSpPr>
            <p:nvPr/>
          </p:nvSpPr>
          <p:spPr bwMode="auto">
            <a:xfrm>
              <a:off x="3656856" y="5723595"/>
              <a:ext cx="2742713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2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REFERENCE LINE OR POINT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GB" altLang="en-US" sz="12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To prevent aircraft migration towards field</a:t>
              </a:r>
              <a:endPara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736976" y="5104151"/>
              <a:ext cx="413080" cy="4130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2172" y="4073698"/>
            <a:ext cx="3164451" cy="1731566"/>
            <a:chOff x="352172" y="4073698"/>
            <a:chExt cx="3164451" cy="1731566"/>
          </a:xfrm>
        </p:grpSpPr>
        <p:sp>
          <p:nvSpPr>
            <p:cNvPr id="90" name="Title 1"/>
            <p:cNvSpPr txBox="1">
              <a:spLocks/>
            </p:cNvSpPr>
            <p:nvPr/>
          </p:nvSpPr>
          <p:spPr bwMode="auto">
            <a:xfrm>
              <a:off x="1452071" y="5225826"/>
              <a:ext cx="1772737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Mayday Call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3008784" y="5081281"/>
              <a:ext cx="507839" cy="524501"/>
              <a:chOff x="8481392" y="1072163"/>
              <a:chExt cx="619684" cy="640015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8481392" y="1100752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rebuchet MS" panose="020B0603020202020204" pitchFamily="34" charset="0"/>
                </a:endParaRPr>
              </a:p>
            </p:txBody>
          </p:sp>
          <p:sp>
            <p:nvSpPr>
              <p:cNvPr id="93" name="Content Placeholder 2"/>
              <p:cNvSpPr txBox="1">
                <a:spLocks/>
              </p:cNvSpPr>
              <p:nvPr/>
            </p:nvSpPr>
            <p:spPr bwMode="auto">
              <a:xfrm>
                <a:off x="8514396" y="1072163"/>
                <a:ext cx="586680" cy="640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5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b="1" dirty="0" smtClean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sp>
          <p:nvSpPr>
            <p:cNvPr id="94" name="Title 1"/>
            <p:cNvSpPr txBox="1">
              <a:spLocks/>
            </p:cNvSpPr>
            <p:nvPr/>
          </p:nvSpPr>
          <p:spPr bwMode="auto">
            <a:xfrm>
              <a:off x="352172" y="4653136"/>
              <a:ext cx="244058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Attempt Restart</a:t>
              </a:r>
              <a:endPara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2488478" y="4725144"/>
              <a:ext cx="507839" cy="524501"/>
              <a:chOff x="8481392" y="1072163"/>
              <a:chExt cx="619684" cy="640015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8481392" y="1100752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rebuchet MS" panose="020B0603020202020204" pitchFamily="34" charset="0"/>
                </a:endParaRPr>
              </a:p>
            </p:txBody>
          </p:sp>
          <p:sp>
            <p:nvSpPr>
              <p:cNvPr id="97" name="Content Placeholder 2"/>
              <p:cNvSpPr txBox="1">
                <a:spLocks/>
              </p:cNvSpPr>
              <p:nvPr/>
            </p:nvSpPr>
            <p:spPr bwMode="auto">
              <a:xfrm>
                <a:off x="8514396" y="1072163"/>
                <a:ext cx="586680" cy="640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5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b="1" dirty="0" smtClean="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  <p:sp>
          <p:nvSpPr>
            <p:cNvPr id="98" name="Title 1"/>
            <p:cNvSpPr txBox="1">
              <a:spLocks/>
            </p:cNvSpPr>
            <p:nvPr/>
          </p:nvSpPr>
          <p:spPr bwMode="auto">
            <a:xfrm>
              <a:off x="1397512" y="4073698"/>
              <a:ext cx="1899304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444500">
                <a:schemeClr val="accent4">
                  <a:satMod val="175000"/>
                </a:schemeClr>
              </a:glo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400" dirty="0" smtClean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T.I.F.S Check</a:t>
              </a:r>
              <a:endParaRPr lang="en-GB" sz="14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3005001" y="4365104"/>
              <a:ext cx="507839" cy="524501"/>
              <a:chOff x="8481392" y="1072163"/>
              <a:chExt cx="619684" cy="640015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8481392" y="1100752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rebuchet MS" panose="020B0603020202020204" pitchFamily="34" charset="0"/>
                </a:endParaRPr>
              </a:p>
            </p:txBody>
          </p:sp>
          <p:sp>
            <p:nvSpPr>
              <p:cNvPr id="101" name="Content Placeholder 2"/>
              <p:cNvSpPr txBox="1">
                <a:spLocks/>
              </p:cNvSpPr>
              <p:nvPr/>
            </p:nvSpPr>
            <p:spPr bwMode="auto">
              <a:xfrm>
                <a:off x="8514396" y="1072163"/>
                <a:ext cx="586680" cy="640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5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b="1" dirty="0" smtClean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32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0" grpId="0"/>
      <p:bldP spid="83" grpId="0"/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Forced Landings 16a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9282236" cy="432048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Whilst unlikely, aircraft should always be operated with the possibility of an engine failure</a:t>
            </a:r>
          </a:p>
          <a:p>
            <a:r>
              <a:rPr lang="en-GB" dirty="0" smtClean="0">
                <a:sym typeface="Wingdings" pitchFamily="2" charset="2"/>
              </a:rPr>
              <a:t>Consider potential landing options in relation to position and height</a:t>
            </a:r>
            <a:endParaRPr lang="en-GB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Avoid flight over large areas of </a:t>
            </a:r>
            <a:r>
              <a:rPr lang="en-GB" dirty="0" err="1" smtClean="0">
                <a:sym typeface="Wingdings" pitchFamily="2" charset="2"/>
              </a:rPr>
              <a:t>unlandable</a:t>
            </a:r>
            <a:r>
              <a:rPr lang="en-GB" dirty="0" smtClean="0">
                <a:sym typeface="Wingdings" pitchFamily="2" charset="2"/>
              </a:rPr>
              <a:t> terrain</a:t>
            </a:r>
          </a:p>
          <a:p>
            <a:r>
              <a:rPr lang="en-GB" dirty="0" smtClean="0">
                <a:sym typeface="Wingdings" pitchFamily="2" charset="2"/>
              </a:rPr>
              <a:t>Maintain required skills with regular practice</a:t>
            </a:r>
          </a:p>
          <a:p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Failure to do so may result in… </a:t>
            </a:r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1026" name="Picture 2" descr="C:\Users\freef\Desktop\rid37-picture-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9" b="13889"/>
          <a:stretch/>
        </p:blipFill>
        <p:spPr bwMode="auto">
          <a:xfrm>
            <a:off x="5487759" y="3933056"/>
            <a:ext cx="4298136" cy="24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0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Landing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9282236" cy="4320480"/>
          </a:xfrm>
        </p:spPr>
        <p:txBody>
          <a:bodyPr/>
          <a:lstStyle/>
          <a:p>
            <a:r>
              <a:rPr lang="en-GB" dirty="0" smtClean="0">
                <a:sym typeface="Wingdings" pitchFamily="2" charset="2"/>
              </a:rPr>
              <a:t>Touchdown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Surface unknown, so land as softly as possible and fully held off to minimise touchdown speed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If landing on crop treat top of crop as landing surface</a:t>
            </a:r>
            <a:endParaRPr lang="en-GB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After landing 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Secure aircraft – check position and livestock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Cancel mayday – by radio or phone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Notify destination within 30 mins of your planned arrival time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Notify land owner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Consider very carefully take off  and only if absolutely sure cause identified and rectified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205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Airmanship for Practice Engine Failure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9282236" cy="432048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Lookout</a:t>
            </a:r>
          </a:p>
          <a:p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Be mindful of the 500’ rule</a:t>
            </a:r>
          </a:p>
          <a:p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Choose multiple sites to practice – don’t be a nuisance</a:t>
            </a:r>
          </a:p>
          <a:p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Consider the descent and climb out path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Always be ready for real engine failure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Ensure decent and climb out are free from obstructions</a:t>
            </a:r>
          </a:p>
          <a:p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Warm engine in the descent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Helps prevent carburettor  icing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When going around increase 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power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gradually and raise nose, then retract flaps in stages</a:t>
            </a:r>
          </a:p>
          <a:p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Manage airspeed in go around – respect </a:t>
            </a:r>
            <a:r>
              <a:rPr lang="en-GB" dirty="0" err="1" smtClean="0">
                <a:solidFill>
                  <a:schemeClr val="tx1"/>
                </a:solidFill>
                <a:sym typeface="Wingdings" pitchFamily="2" charset="2"/>
              </a:rPr>
              <a:t>Vfe</a:t>
            </a:r>
            <a:endParaRPr lang="en-GB" dirty="0" smtClean="0">
              <a:solidFill>
                <a:schemeClr val="tx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35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420100" cy="216024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16a</a:t>
            </a:r>
            <a:b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Forced Landings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077072"/>
            <a:ext cx="6934200" cy="1296144"/>
          </a:xfrm>
        </p:spPr>
        <p:txBody>
          <a:bodyPr/>
          <a:lstStyle/>
          <a:p>
            <a:pPr algn="l"/>
            <a:r>
              <a:rPr lang="en-GB" sz="8000" dirty="0" smtClean="0">
                <a:solidFill>
                  <a:srgbClr val="FF0000"/>
                </a:solidFill>
              </a:rPr>
              <a:t>Questions?</a:t>
            </a:r>
            <a:endParaRPr lang="en-GB" sz="80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85048" y="2708920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35"/>
          <p:cNvSpPr>
            <a:spLocks/>
          </p:cNvSpPr>
          <p:nvPr/>
        </p:nvSpPr>
        <p:spPr bwMode="auto">
          <a:xfrm flipH="1" flipV="1">
            <a:off x="3356657" y="5151771"/>
            <a:ext cx="1173352" cy="1160417"/>
          </a:xfrm>
          <a:custGeom>
            <a:avLst/>
            <a:gdLst>
              <a:gd name="T0" fmla="*/ 0 w 21859"/>
              <a:gd name="T1" fmla="*/ 975072 h 21600"/>
              <a:gd name="T2" fmla="*/ 1008063 w 21859"/>
              <a:gd name="T3" fmla="*/ 92 h 21600"/>
              <a:gd name="T4" fmla="*/ 99588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Arc 36"/>
          <p:cNvSpPr>
            <a:spLocks/>
          </p:cNvSpPr>
          <p:nvPr/>
        </p:nvSpPr>
        <p:spPr bwMode="auto">
          <a:xfrm flipH="1" flipV="1">
            <a:off x="1847006" y="3662445"/>
            <a:ext cx="1524433" cy="2649743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3" name="Arc 38"/>
          <p:cNvSpPr>
            <a:spLocks/>
          </p:cNvSpPr>
          <p:nvPr/>
        </p:nvSpPr>
        <p:spPr bwMode="auto">
          <a:xfrm flipH="1" flipV="1">
            <a:off x="3356657" y="5661762"/>
            <a:ext cx="2346704" cy="654121"/>
          </a:xfrm>
          <a:custGeom>
            <a:avLst/>
            <a:gdLst>
              <a:gd name="T0" fmla="*/ 96268 w 21864"/>
              <a:gd name="T1" fmla="*/ 561975 h 27911"/>
              <a:gd name="T2" fmla="*/ 2232025 w 21864"/>
              <a:gd name="T3" fmla="*/ 40 h 27911"/>
              <a:gd name="T4" fmla="*/ 2205074 w 21864"/>
              <a:gd name="T5" fmla="*/ 434906 h 27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4" h="27911" fill="none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</a:path>
              <a:path w="21864" h="27911" stroke="0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  <a:lnTo>
                  <a:pt x="21600" y="21600"/>
                </a:lnTo>
                <a:lnTo>
                  <a:pt x="942" y="27911"/>
                </a:lnTo>
                <a:close/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 flipV="1">
            <a:off x="4530009" y="4315619"/>
            <a:ext cx="0" cy="908214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Line 40"/>
          <p:cNvSpPr>
            <a:spLocks noChangeShapeType="1"/>
          </p:cNvSpPr>
          <p:nvPr/>
        </p:nvSpPr>
        <p:spPr bwMode="auto">
          <a:xfrm flipV="1">
            <a:off x="4949459" y="4315618"/>
            <a:ext cx="0" cy="90821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6" name="Rectangle 43"/>
          <p:cNvSpPr>
            <a:spLocks noChangeArrowheads="1"/>
          </p:cNvSpPr>
          <p:nvPr/>
        </p:nvSpPr>
        <p:spPr bwMode="auto">
          <a:xfrm>
            <a:off x="4088904" y="4725145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Text Box 61"/>
          <p:cNvSpPr txBox="1">
            <a:spLocks noChangeArrowheads="1"/>
          </p:cNvSpPr>
          <p:nvPr/>
        </p:nvSpPr>
        <p:spPr bwMode="auto">
          <a:xfrm>
            <a:off x="7473280" y="5971804"/>
            <a:ext cx="28670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min sink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45 </a:t>
            </a:r>
            <a:r>
              <a:rPr lang="en-GB" altLang="en-US" sz="12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Kts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and trim)</a:t>
            </a:r>
          </a:p>
        </p:txBody>
      </p:sp>
      <p:sp>
        <p:nvSpPr>
          <p:cNvPr id="36" name="Text Box 67"/>
          <p:cNvSpPr txBox="1">
            <a:spLocks noChangeArrowheads="1"/>
          </p:cNvSpPr>
          <p:nvPr/>
        </p:nvSpPr>
        <p:spPr bwMode="auto">
          <a:xfrm>
            <a:off x="904718" y="5657910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500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’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1000’ AGL</a:t>
            </a:r>
          </a:p>
        </p:txBody>
      </p:sp>
      <p:sp>
        <p:nvSpPr>
          <p:cNvPr id="40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  <a:endParaRPr lang="en-GB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3" name="Text Box 74"/>
          <p:cNvSpPr txBox="1">
            <a:spLocks noChangeArrowheads="1"/>
          </p:cNvSpPr>
          <p:nvPr/>
        </p:nvSpPr>
        <p:spPr bwMode="auto">
          <a:xfrm>
            <a:off x="5490341" y="6012172"/>
            <a:ext cx="1547108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</a:t>
            </a:r>
            <a:r>
              <a:rPr lang="en-GB" altLang="en-US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 TOO HIGH</a:t>
            </a:r>
            <a:endParaRPr lang="en-GB" altLang="en-US" sz="1600" b="1" dirty="0">
              <a:solidFill>
                <a:schemeClr val="accent4">
                  <a:lumMod val="40000"/>
                  <a:lumOff val="60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Sideslip </a:t>
            </a:r>
            <a:r>
              <a:rPr lang="en-GB" alt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/ S-turns</a:t>
            </a:r>
          </a:p>
        </p:txBody>
      </p:sp>
      <p:sp>
        <p:nvSpPr>
          <p:cNvPr id="44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45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55" name="Arc 103"/>
          <p:cNvSpPr>
            <a:spLocks/>
          </p:cNvSpPr>
          <p:nvPr/>
        </p:nvSpPr>
        <p:spPr bwMode="auto">
          <a:xfrm rot="10800000" flipH="1" flipV="1">
            <a:off x="1867332" y="1138353"/>
            <a:ext cx="5325509" cy="2533331"/>
          </a:xfrm>
          <a:custGeom>
            <a:avLst/>
            <a:gdLst>
              <a:gd name="T0" fmla="*/ 0 w 42427"/>
              <a:gd name="T1" fmla="*/ 2007988 h 21600"/>
              <a:gd name="T2" fmla="*/ 4821238 w 42427"/>
              <a:gd name="T3" fmla="*/ 1623782 h 21600"/>
              <a:gd name="T4" fmla="*/ 2447153 w 42427"/>
              <a:gd name="T5" fmla="*/ 21764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427" h="21600" fill="none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</a:path>
              <a:path w="42427" h="21600" stroke="0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  <a:lnTo>
                  <a:pt x="21535" y="21600"/>
                </a:lnTo>
                <a:lnTo>
                  <a:pt x="-1" y="1992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6" name="Arc 104"/>
          <p:cNvSpPr>
            <a:spLocks/>
          </p:cNvSpPr>
          <p:nvPr/>
        </p:nvSpPr>
        <p:spPr bwMode="auto">
          <a:xfrm rot="10800000" flipH="1" flipV="1">
            <a:off x="1859940" y="384451"/>
            <a:ext cx="5390029" cy="3455383"/>
          </a:xfrm>
          <a:custGeom>
            <a:avLst/>
            <a:gdLst>
              <a:gd name="T0" fmla="*/ 0 w 42993"/>
              <a:gd name="T1" fmla="*/ 2883002 h 21600"/>
              <a:gd name="T2" fmla="*/ 4886325 w 42993"/>
              <a:gd name="T3" fmla="*/ 2567311 h 21600"/>
              <a:gd name="T4" fmla="*/ 2453903 w 42993"/>
              <a:gd name="T5" fmla="*/ 2968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7" name="Oval 42"/>
          <p:cNvSpPr>
            <a:spLocks noChangeArrowheads="1"/>
          </p:cNvSpPr>
          <p:nvPr/>
        </p:nvSpPr>
        <p:spPr bwMode="auto">
          <a:xfrm>
            <a:off x="2098307" y="2145402"/>
            <a:ext cx="251301" cy="25130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required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Arc 107"/>
          <p:cNvSpPr>
            <a:spLocks/>
          </p:cNvSpPr>
          <p:nvPr/>
        </p:nvSpPr>
        <p:spPr bwMode="auto">
          <a:xfrm flipH="1" flipV="1">
            <a:off x="5283911" y="4315619"/>
            <a:ext cx="522256" cy="1381252"/>
          </a:xfrm>
          <a:custGeom>
            <a:avLst/>
            <a:gdLst>
              <a:gd name="T0" fmla="*/ 92250 w 21600"/>
              <a:gd name="T1" fmla="*/ 0 h 24447"/>
              <a:gd name="T2" fmla="*/ 442390 w 21600"/>
              <a:gd name="T3" fmla="*/ 1387475 h 24447"/>
              <a:gd name="T4" fmla="*/ 0 w 21600"/>
              <a:gd name="T5" fmla="*/ 1199561 h 24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47" fill="none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</a:path>
              <a:path w="21600" h="24447" stroke="0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  <a:lnTo>
                  <a:pt x="0" y="21136"/>
                </a:lnTo>
                <a:lnTo>
                  <a:pt x="4451" y="-1"/>
                </a:lnTo>
                <a:close/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7" name="Line 39"/>
          <p:cNvSpPr>
            <a:spLocks noChangeShapeType="1"/>
          </p:cNvSpPr>
          <p:nvPr/>
        </p:nvSpPr>
        <p:spPr bwMode="auto">
          <a:xfrm flipV="1">
            <a:off x="7249969" y="3377883"/>
            <a:ext cx="0" cy="23189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8" name="Text Box 61"/>
          <p:cNvSpPr txBox="1">
            <a:spLocks noChangeArrowheads="1"/>
          </p:cNvSpPr>
          <p:nvPr/>
        </p:nvSpPr>
        <p:spPr bwMode="auto">
          <a:xfrm>
            <a:off x="7473280" y="3596439"/>
            <a:ext cx="28670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(best glide  58Kts and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trim)</a:t>
            </a:r>
          </a:p>
        </p:txBody>
      </p:sp>
      <p:sp>
        <p:nvSpPr>
          <p:cNvPr id="82" name="Title 1"/>
          <p:cNvSpPr txBox="1">
            <a:spLocks/>
          </p:cNvSpPr>
          <p:nvPr/>
        </p:nvSpPr>
        <p:spPr bwMode="auto">
          <a:xfrm>
            <a:off x="6754224" y="1431926"/>
            <a:ext cx="244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Attempt Restart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6197900" y="711261"/>
            <a:ext cx="189930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T.I.F.S Check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 bwMode="auto">
          <a:xfrm>
            <a:off x="7257256" y="2328340"/>
            <a:ext cx="177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Mayday Call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86" name="Oval 8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8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89" name="Oval 88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90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8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49" y="4338189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" name="Group 90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92" name="Oval 9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9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95" name="Oval 94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96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06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7" name="Title 1"/>
          <p:cNvSpPr txBox="1">
            <a:spLocks/>
          </p:cNvSpPr>
          <p:nvPr/>
        </p:nvSpPr>
        <p:spPr bwMode="auto">
          <a:xfrm>
            <a:off x="716615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2000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8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Asses Wind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9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10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1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300’ 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AGL</a:t>
            </a:r>
          </a:p>
        </p:txBody>
      </p:sp>
      <p:sp>
        <p:nvSpPr>
          <p:cNvPr id="116" name="Text Box 67"/>
          <p:cNvSpPr txBox="1">
            <a:spLocks noChangeArrowheads="1"/>
          </p:cNvSpPr>
          <p:nvPr/>
        </p:nvSpPr>
        <p:spPr bwMode="auto">
          <a:xfrm>
            <a:off x="2958456" y="5510191"/>
            <a:ext cx="1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TOO LOW</a:t>
            </a:r>
            <a:endParaRPr lang="en-GB" altLang="en-US" sz="1600" b="1" dirty="0">
              <a:solidFill>
                <a:schemeClr val="tx2">
                  <a:lumMod val="40000"/>
                  <a:lumOff val="6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Arc 37"/>
          <p:cNvSpPr>
            <a:spLocks/>
          </p:cNvSpPr>
          <p:nvPr/>
        </p:nvSpPr>
        <p:spPr bwMode="auto">
          <a:xfrm flipH="1" flipV="1">
            <a:off x="3356657" y="5151771"/>
            <a:ext cx="1592802" cy="1160417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cxnSp>
        <p:nvCxnSpPr>
          <p:cNvPr id="2053" name="Straight Connector 2052"/>
          <p:cNvCxnSpPr>
            <a:stCxn id="20" idx="0"/>
            <a:endCxn id="20" idx="4"/>
          </p:cNvCxnSpPr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/>
          <p:cNvCxnSpPr>
            <a:stCxn id="20" idx="6"/>
            <a:endCxn id="20" idx="2"/>
          </p:cNvCxnSpPr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1" name="Straight Connector 130"/>
          <p:cNvCxnSpPr>
            <a:stCxn id="130" idx="0"/>
            <a:endCxn id="130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30" idx="6"/>
            <a:endCxn id="130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Down Arrow 2064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1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9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898715" y="2396703"/>
            <a:ext cx="507839" cy="524501"/>
            <a:chOff x="8481392" y="1072163"/>
            <a:chExt cx="619684" cy="640015"/>
          </a:xfrm>
        </p:grpSpPr>
        <p:sp>
          <p:nvSpPr>
            <p:cNvPr id="98" name="Oval 97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9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463878" y="1522504"/>
            <a:ext cx="507839" cy="524501"/>
            <a:chOff x="8481392" y="1072163"/>
            <a:chExt cx="619684" cy="640015"/>
          </a:xfrm>
        </p:grpSpPr>
        <p:sp>
          <p:nvSpPr>
            <p:cNvPr id="101" name="Oval 10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615742" y="771011"/>
            <a:ext cx="507839" cy="524501"/>
            <a:chOff x="8481392" y="1072163"/>
            <a:chExt cx="619684" cy="640015"/>
          </a:xfrm>
        </p:grpSpPr>
        <p:sp>
          <p:nvSpPr>
            <p:cNvPr id="104" name="Oval 103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5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113" name="Oval 112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Text Box 89"/>
          <p:cNvSpPr txBox="1">
            <a:spLocks noChangeArrowheads="1"/>
          </p:cNvSpPr>
          <p:nvPr/>
        </p:nvSpPr>
        <p:spPr bwMode="auto">
          <a:xfrm>
            <a:off x="4446830" y="4779257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level</a:t>
            </a:r>
            <a:endParaRPr lang="en-GB" alt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3009" b="7961"/>
          <a:stretch/>
        </p:blipFill>
        <p:spPr bwMode="auto">
          <a:xfrm>
            <a:off x="-159567" y="-2393948"/>
            <a:ext cx="10357097" cy="755114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3009" b="7580"/>
          <a:stretch/>
        </p:blipFill>
        <p:spPr bwMode="auto">
          <a:xfrm flipV="1">
            <a:off x="-159568" y="5106219"/>
            <a:ext cx="10357099" cy="6531693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45" y="6309320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494706" y="5784819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6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992073" y="571115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4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4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>
            <a:off x="3013868" y="5300315"/>
            <a:ext cx="262214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Arc 50"/>
          <p:cNvSpPr>
            <a:spLocks/>
          </p:cNvSpPr>
          <p:nvPr/>
        </p:nvSpPr>
        <p:spPr bwMode="auto">
          <a:xfrm flipH="1" flipV="1">
            <a:off x="2648744" y="4581178"/>
            <a:ext cx="654050" cy="720725"/>
          </a:xfrm>
          <a:custGeom>
            <a:avLst/>
            <a:gdLst>
              <a:gd name="T0" fmla="*/ 3829142 w 39226"/>
              <a:gd name="T1" fmla="*/ 96297 h 43200"/>
              <a:gd name="T2" fmla="*/ 0 w 39226"/>
              <a:gd name="T3" fmla="*/ 9487127 h 43200"/>
              <a:gd name="T4" fmla="*/ 4900356 w 39226"/>
              <a:gd name="T5" fmla="*/ 6012081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226" h="43200" fill="none" extrusionOk="0">
                <a:moveTo>
                  <a:pt x="13773" y="346"/>
                </a:moveTo>
                <a:cubicBezTo>
                  <a:pt x="15044" y="115"/>
                  <a:pt x="16333" y="-1"/>
                  <a:pt x="17626" y="0"/>
                </a:cubicBezTo>
                <a:cubicBezTo>
                  <a:pt x="29555" y="0"/>
                  <a:pt x="39226" y="9670"/>
                  <a:pt x="39226" y="21600"/>
                </a:cubicBezTo>
                <a:cubicBezTo>
                  <a:pt x="39226" y="33529"/>
                  <a:pt x="29555" y="43200"/>
                  <a:pt x="17626" y="43200"/>
                </a:cubicBezTo>
                <a:cubicBezTo>
                  <a:pt x="10620" y="43200"/>
                  <a:pt x="4049" y="39802"/>
                  <a:pt x="-1" y="34085"/>
                </a:cubicBezTo>
              </a:path>
              <a:path w="39226" h="43200" stroke="0" extrusionOk="0">
                <a:moveTo>
                  <a:pt x="13773" y="346"/>
                </a:moveTo>
                <a:cubicBezTo>
                  <a:pt x="15044" y="115"/>
                  <a:pt x="16333" y="-1"/>
                  <a:pt x="17626" y="0"/>
                </a:cubicBezTo>
                <a:cubicBezTo>
                  <a:pt x="29555" y="0"/>
                  <a:pt x="39226" y="9670"/>
                  <a:pt x="39226" y="21600"/>
                </a:cubicBezTo>
                <a:cubicBezTo>
                  <a:pt x="39226" y="33529"/>
                  <a:pt x="29555" y="43200"/>
                  <a:pt x="17626" y="43200"/>
                </a:cubicBezTo>
                <a:cubicBezTo>
                  <a:pt x="10620" y="43200"/>
                  <a:pt x="4049" y="39802"/>
                  <a:pt x="-1" y="34085"/>
                </a:cubicBezTo>
                <a:lnTo>
                  <a:pt x="17626" y="21600"/>
                </a:lnTo>
                <a:lnTo>
                  <a:pt x="13773" y="34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rc 51"/>
          <p:cNvSpPr>
            <a:spLocks/>
          </p:cNvSpPr>
          <p:nvPr/>
        </p:nvSpPr>
        <p:spPr bwMode="auto">
          <a:xfrm rot="10225999">
            <a:off x="3302794" y="4190653"/>
            <a:ext cx="1295400" cy="1182687"/>
          </a:xfrm>
          <a:custGeom>
            <a:avLst/>
            <a:gdLst>
              <a:gd name="T0" fmla="*/ 18158339 w 20167"/>
              <a:gd name="T1" fmla="*/ 0 h 21147"/>
              <a:gd name="T2" fmla="*/ 83208269 w 20167"/>
              <a:gd name="T3" fmla="*/ 41944086 h 21147"/>
              <a:gd name="T4" fmla="*/ 0 w 20167"/>
              <a:gd name="T5" fmla="*/ 66144065 h 211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67" h="21147" fill="none" extrusionOk="0">
                <a:moveTo>
                  <a:pt x="4400" y="0"/>
                </a:moveTo>
                <a:cubicBezTo>
                  <a:pt x="11595" y="1497"/>
                  <a:pt x="17534" y="6549"/>
                  <a:pt x="20166" y="13410"/>
                </a:cubicBezTo>
              </a:path>
              <a:path w="20167" h="21147" stroke="0" extrusionOk="0">
                <a:moveTo>
                  <a:pt x="4400" y="0"/>
                </a:moveTo>
                <a:cubicBezTo>
                  <a:pt x="11595" y="1497"/>
                  <a:pt x="17534" y="6549"/>
                  <a:pt x="20166" y="13410"/>
                </a:cubicBezTo>
                <a:lnTo>
                  <a:pt x="0" y="21147"/>
                </a:lnTo>
                <a:lnTo>
                  <a:pt x="440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rc 53"/>
          <p:cNvSpPr>
            <a:spLocks/>
          </p:cNvSpPr>
          <p:nvPr/>
        </p:nvSpPr>
        <p:spPr bwMode="auto">
          <a:xfrm flipV="1">
            <a:off x="6542882" y="4581178"/>
            <a:ext cx="654050" cy="720725"/>
          </a:xfrm>
          <a:custGeom>
            <a:avLst/>
            <a:gdLst>
              <a:gd name="T0" fmla="*/ 3829142 w 39226"/>
              <a:gd name="T1" fmla="*/ 96297 h 43200"/>
              <a:gd name="T2" fmla="*/ 0 w 39226"/>
              <a:gd name="T3" fmla="*/ 9487127 h 43200"/>
              <a:gd name="T4" fmla="*/ 4900356 w 39226"/>
              <a:gd name="T5" fmla="*/ 6012081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226" h="43200" fill="none" extrusionOk="0">
                <a:moveTo>
                  <a:pt x="13773" y="346"/>
                </a:moveTo>
                <a:cubicBezTo>
                  <a:pt x="15044" y="115"/>
                  <a:pt x="16333" y="-1"/>
                  <a:pt x="17626" y="0"/>
                </a:cubicBezTo>
                <a:cubicBezTo>
                  <a:pt x="29555" y="0"/>
                  <a:pt x="39226" y="9670"/>
                  <a:pt x="39226" y="21600"/>
                </a:cubicBezTo>
                <a:cubicBezTo>
                  <a:pt x="39226" y="33529"/>
                  <a:pt x="29555" y="43200"/>
                  <a:pt x="17626" y="43200"/>
                </a:cubicBezTo>
                <a:cubicBezTo>
                  <a:pt x="10620" y="43200"/>
                  <a:pt x="4049" y="39802"/>
                  <a:pt x="-1" y="34085"/>
                </a:cubicBezTo>
              </a:path>
              <a:path w="39226" h="43200" stroke="0" extrusionOk="0">
                <a:moveTo>
                  <a:pt x="13773" y="346"/>
                </a:moveTo>
                <a:cubicBezTo>
                  <a:pt x="15044" y="115"/>
                  <a:pt x="16333" y="-1"/>
                  <a:pt x="17626" y="0"/>
                </a:cubicBezTo>
                <a:cubicBezTo>
                  <a:pt x="29555" y="0"/>
                  <a:pt x="39226" y="9670"/>
                  <a:pt x="39226" y="21600"/>
                </a:cubicBezTo>
                <a:cubicBezTo>
                  <a:pt x="39226" y="33529"/>
                  <a:pt x="29555" y="43200"/>
                  <a:pt x="17626" y="43200"/>
                </a:cubicBezTo>
                <a:cubicBezTo>
                  <a:pt x="10620" y="43200"/>
                  <a:pt x="4049" y="39802"/>
                  <a:pt x="-1" y="34085"/>
                </a:cubicBezTo>
                <a:lnTo>
                  <a:pt x="17626" y="21600"/>
                </a:lnTo>
                <a:lnTo>
                  <a:pt x="13773" y="34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Arc 54"/>
          <p:cNvSpPr>
            <a:spLocks/>
          </p:cNvSpPr>
          <p:nvPr/>
        </p:nvSpPr>
        <p:spPr bwMode="auto">
          <a:xfrm rot="11374001" flipH="1">
            <a:off x="5280819" y="4076353"/>
            <a:ext cx="1262063" cy="1296987"/>
          </a:xfrm>
          <a:custGeom>
            <a:avLst/>
            <a:gdLst>
              <a:gd name="T0" fmla="*/ 18134332 w 19661"/>
              <a:gd name="T1" fmla="*/ 0 h 21147"/>
              <a:gd name="T2" fmla="*/ 81013327 w 19661"/>
              <a:gd name="T3" fmla="*/ 45899184 h 21147"/>
              <a:gd name="T4" fmla="*/ 0 w 19661"/>
              <a:gd name="T5" fmla="*/ 79546757 h 211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61" h="21147" fill="none" extrusionOk="0">
                <a:moveTo>
                  <a:pt x="4400" y="0"/>
                </a:moveTo>
                <a:cubicBezTo>
                  <a:pt x="11141" y="1402"/>
                  <a:pt x="16809" y="5935"/>
                  <a:pt x="19660" y="12202"/>
                </a:cubicBezTo>
              </a:path>
              <a:path w="19661" h="21147" stroke="0" extrusionOk="0">
                <a:moveTo>
                  <a:pt x="4400" y="0"/>
                </a:moveTo>
                <a:cubicBezTo>
                  <a:pt x="11141" y="1402"/>
                  <a:pt x="16809" y="5935"/>
                  <a:pt x="19660" y="12202"/>
                </a:cubicBezTo>
                <a:lnTo>
                  <a:pt x="0" y="21147"/>
                </a:lnTo>
                <a:lnTo>
                  <a:pt x="440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828920" y="-1467544"/>
            <a:ext cx="619125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/>
              <a:t>   Keep in balance during turns and monitor safe A/S</a:t>
            </a:r>
          </a:p>
          <a:p>
            <a:pPr eaLnBrk="1" hangingPunct="1"/>
            <a:r>
              <a:rPr lang="en-GB" altLang="en-US" sz="1400" dirty="0"/>
              <a:t>   Try to limit turns to 30 </a:t>
            </a:r>
            <a:r>
              <a:rPr lang="en-GB" altLang="en-US" sz="1400" dirty="0" err="1"/>
              <a:t>deg</a:t>
            </a:r>
            <a:r>
              <a:rPr lang="en-GB" altLang="en-US" sz="1400" dirty="0"/>
              <a:t> bank angle</a:t>
            </a:r>
          </a:p>
          <a:p>
            <a:pPr eaLnBrk="1" hangingPunct="1"/>
            <a:r>
              <a:rPr lang="en-GB" altLang="en-US" sz="1400" dirty="0"/>
              <a:t>   Flaps as appropriate</a:t>
            </a:r>
          </a:p>
        </p:txBody>
      </p:sp>
      <p:sp>
        <p:nvSpPr>
          <p:cNvPr id="29" name="Arc 108"/>
          <p:cNvSpPr>
            <a:spLocks/>
          </p:cNvSpPr>
          <p:nvPr/>
        </p:nvSpPr>
        <p:spPr bwMode="auto">
          <a:xfrm flipH="1" flipV="1">
            <a:off x="4930670" y="4171068"/>
            <a:ext cx="1425381" cy="935150"/>
          </a:xfrm>
          <a:custGeom>
            <a:avLst/>
            <a:gdLst>
              <a:gd name="T0" fmla="*/ 0 w 32920"/>
              <a:gd name="T1" fmla="*/ 900140 h 21600"/>
              <a:gd name="T2" fmla="*/ 9164733 w 32920"/>
              <a:gd name="T3" fmla="*/ 5605180 h 21600"/>
              <a:gd name="T4" fmla="*/ 3165339 w 32920"/>
              <a:gd name="T5" fmla="*/ 601210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920" h="21600" fill="none" extrusionOk="0">
                <a:moveTo>
                  <a:pt x="0" y="3234"/>
                </a:moveTo>
                <a:cubicBezTo>
                  <a:pt x="3415" y="1120"/>
                  <a:pt x="7353" y="-1"/>
                  <a:pt x="11370" y="0"/>
                </a:cubicBezTo>
                <a:cubicBezTo>
                  <a:pt x="22731" y="0"/>
                  <a:pt x="32151" y="8802"/>
                  <a:pt x="32920" y="20137"/>
                </a:cubicBezTo>
              </a:path>
              <a:path w="32920" h="21600" stroke="0" extrusionOk="0">
                <a:moveTo>
                  <a:pt x="0" y="3234"/>
                </a:moveTo>
                <a:cubicBezTo>
                  <a:pt x="3415" y="1120"/>
                  <a:pt x="7353" y="-1"/>
                  <a:pt x="11370" y="0"/>
                </a:cubicBezTo>
                <a:cubicBezTo>
                  <a:pt x="22731" y="0"/>
                  <a:pt x="32151" y="8802"/>
                  <a:pt x="32920" y="20137"/>
                </a:cubicBezTo>
                <a:lnTo>
                  <a:pt x="11370" y="21600"/>
                </a:lnTo>
                <a:lnTo>
                  <a:pt x="0" y="323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4013038" y="72008"/>
            <a:ext cx="1768384" cy="2420888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4070116" y="2470375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 flipV="1">
            <a:off x="4930671" y="2060847"/>
            <a:ext cx="0" cy="2239624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37" name="Oval 47"/>
          <p:cNvSpPr>
            <a:spLocks noChangeArrowheads="1"/>
          </p:cNvSpPr>
          <p:nvPr/>
        </p:nvSpPr>
        <p:spPr bwMode="auto">
          <a:xfrm>
            <a:off x="4762147" y="1052736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Text Box 74"/>
          <p:cNvSpPr txBox="1">
            <a:spLocks noChangeArrowheads="1"/>
          </p:cNvSpPr>
          <p:nvPr/>
        </p:nvSpPr>
        <p:spPr bwMode="auto">
          <a:xfrm>
            <a:off x="4088904" y="3160379"/>
            <a:ext cx="15471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Full Flaps /Sideslip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0" name="Text Box 75"/>
          <p:cNvSpPr txBox="1">
            <a:spLocks noChangeArrowheads="1"/>
          </p:cNvSpPr>
          <p:nvPr/>
        </p:nvSpPr>
        <p:spPr bwMode="auto">
          <a:xfrm>
            <a:off x="5211044" y="1080785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pic>
        <p:nvPicPr>
          <p:cNvPr id="42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61" y="2083419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Connector 44"/>
          <p:cNvCxnSpPr>
            <a:stCxn id="37" idx="0"/>
            <a:endCxn id="37" idx="4"/>
          </p:cNvCxnSpPr>
          <p:nvPr/>
        </p:nvCxnSpPr>
        <p:spPr>
          <a:xfrm>
            <a:off x="4920188" y="1052736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6"/>
            <a:endCxn id="37" idx="2"/>
          </p:cNvCxnSpPr>
          <p:nvPr/>
        </p:nvCxnSpPr>
        <p:spPr>
          <a:xfrm flipH="1">
            <a:off x="4762147" y="1210777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4768494" y="1597231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8" name="Straight Connector 47"/>
          <p:cNvCxnSpPr>
            <a:stCxn id="47" idx="0"/>
            <a:endCxn id="47" idx="4"/>
          </p:cNvCxnSpPr>
          <p:nvPr/>
        </p:nvCxnSpPr>
        <p:spPr>
          <a:xfrm>
            <a:off x="4923361" y="1597231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7" idx="6"/>
            <a:endCxn id="47" idx="2"/>
          </p:cNvCxnSpPr>
          <p:nvPr/>
        </p:nvCxnSpPr>
        <p:spPr>
          <a:xfrm flipH="1">
            <a:off x="4768494" y="1752098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Down Arrow 49"/>
          <p:cNvSpPr/>
          <p:nvPr/>
        </p:nvSpPr>
        <p:spPr>
          <a:xfrm>
            <a:off x="5677152" y="1368817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 Box 89"/>
          <p:cNvSpPr txBox="1">
            <a:spLocks noChangeArrowheads="1"/>
          </p:cNvSpPr>
          <p:nvPr/>
        </p:nvSpPr>
        <p:spPr bwMode="auto">
          <a:xfrm>
            <a:off x="4428042" y="2524487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level</a:t>
            </a:r>
            <a:endParaRPr lang="en-GB" alt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Line 39"/>
          <p:cNvSpPr>
            <a:spLocks noChangeShapeType="1"/>
          </p:cNvSpPr>
          <p:nvPr/>
        </p:nvSpPr>
        <p:spPr bwMode="auto">
          <a:xfrm flipV="1">
            <a:off x="7732049" y="4300472"/>
            <a:ext cx="0" cy="15467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519529" y="5287085"/>
            <a:ext cx="507839" cy="524501"/>
            <a:chOff x="8481392" y="1072163"/>
            <a:chExt cx="619684" cy="640015"/>
          </a:xfrm>
        </p:grpSpPr>
        <p:sp>
          <p:nvSpPr>
            <p:cNvPr id="61" name="Oval 6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6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6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519529" y="4783029"/>
            <a:ext cx="507839" cy="524501"/>
            <a:chOff x="8481392" y="1072163"/>
            <a:chExt cx="619684" cy="640015"/>
          </a:xfrm>
        </p:grpSpPr>
        <p:sp>
          <p:nvSpPr>
            <p:cNvPr id="64" name="Oval 63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65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6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70" name="Title 1"/>
          <p:cNvSpPr txBox="1">
            <a:spLocks/>
          </p:cNvSpPr>
          <p:nvPr/>
        </p:nvSpPr>
        <p:spPr bwMode="auto">
          <a:xfrm>
            <a:off x="8014049" y="6237312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1000 AGL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 bwMode="auto">
          <a:xfrm>
            <a:off x="8027368" y="522187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4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Asses Wind</a:t>
            </a:r>
            <a:endParaRPr lang="en-GB" sz="14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 bwMode="auto">
          <a:xfrm>
            <a:off x="8027368" y="472327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4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  <a:endParaRPr lang="en-GB" sz="14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 bwMode="auto">
          <a:xfrm>
            <a:off x="8027368" y="4215020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4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  <a:endParaRPr lang="en-GB" sz="14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8" name="Text Box 65"/>
          <p:cNvSpPr txBox="1">
            <a:spLocks noChangeArrowheads="1"/>
          </p:cNvSpPr>
          <p:nvPr/>
        </p:nvSpPr>
        <p:spPr bwMode="auto">
          <a:xfrm>
            <a:off x="3777338" y="5723595"/>
            <a:ext cx="27427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REFERENCE LINE OR POINT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To prevent aircraft migration towards field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Arc 1"/>
          <p:cNvSpPr/>
          <p:nvPr/>
        </p:nvSpPr>
        <p:spPr>
          <a:xfrm>
            <a:off x="6729736" y="4010027"/>
            <a:ext cx="1008949" cy="1008949"/>
          </a:xfrm>
          <a:prstGeom prst="arc">
            <a:avLst>
              <a:gd name="adj1" fmla="val 12491282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Line 40"/>
          <p:cNvSpPr>
            <a:spLocks noChangeShapeType="1"/>
          </p:cNvSpPr>
          <p:nvPr/>
        </p:nvSpPr>
        <p:spPr bwMode="auto">
          <a:xfrm flipH="1">
            <a:off x="6641882" y="4215021"/>
            <a:ext cx="183326" cy="294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7519529" y="4300473"/>
            <a:ext cx="507839" cy="524501"/>
            <a:chOff x="8481392" y="1072163"/>
            <a:chExt cx="619684" cy="640015"/>
          </a:xfrm>
        </p:grpSpPr>
        <p:sp>
          <p:nvSpPr>
            <p:cNvPr id="67" name="Oval 6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6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83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Beats and Turns Method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4" name="Text Box 65"/>
          <p:cNvSpPr txBox="1">
            <a:spLocks noChangeArrowheads="1"/>
          </p:cNvSpPr>
          <p:nvPr/>
        </p:nvSpPr>
        <p:spPr bwMode="auto">
          <a:xfrm>
            <a:off x="5688875" y="3583765"/>
            <a:ext cx="16759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Position aircraft on base leg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5" name="Text Box 65"/>
          <p:cNvSpPr txBox="1">
            <a:spLocks noChangeArrowheads="1"/>
          </p:cNvSpPr>
          <p:nvPr/>
        </p:nvSpPr>
        <p:spPr bwMode="auto">
          <a:xfrm>
            <a:off x="200472" y="1144312"/>
            <a:ext cx="30016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If too low for circuit method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6" name="Text Box 76"/>
          <p:cNvSpPr txBox="1">
            <a:spLocks noChangeArrowheads="1"/>
          </p:cNvSpPr>
          <p:nvPr/>
        </p:nvSpPr>
        <p:spPr bwMode="auto">
          <a:xfrm>
            <a:off x="5217161" y="1629818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87" name="Text Box 65"/>
          <p:cNvSpPr txBox="1">
            <a:spLocks noChangeArrowheads="1"/>
          </p:cNvSpPr>
          <p:nvPr/>
        </p:nvSpPr>
        <p:spPr bwMode="auto">
          <a:xfrm>
            <a:off x="3550685" y="4473980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en-GB" altLang="en-US" sz="1200" b="1" baseline="30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st</a:t>
            </a:r>
            <a:r>
              <a:rPr lang="en-GB" altLang="en-US" sz="1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Stage flaps</a:t>
            </a:r>
            <a:endParaRPr lang="en-GB" alt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1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55" grpId="0" animBg="1"/>
      <p:bldP spid="71" grpId="0"/>
      <p:bldP spid="7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2000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88" y="5096422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6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082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Fly the Aircraft!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8778180" cy="4320480"/>
          </a:xfrm>
        </p:spPr>
        <p:txBody>
          <a:bodyPr/>
          <a:lstStyle/>
          <a:p>
            <a:r>
              <a:rPr lang="en-GB" dirty="0" smtClean="0">
                <a:sym typeface="Wingdings" pitchFamily="2" charset="2"/>
              </a:rPr>
              <a:t>Adopt gliding attitude attain min sink and trim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In general with low energy aircraft like microlights, immediately lower nose to obtain gliding attitude to avoid loss of airspeed and possible stall</a:t>
            </a:r>
          </a:p>
          <a:p>
            <a:pPr lvl="1"/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Min Sink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C42 = 45 KTS, EV-97 = 60 MPH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In high performance types like C42 and EV-97 if airspeed is significantly higher than min sink speed then it may be beneficial to raise nose and convert speed to height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9416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2000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88" y="5096422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min sink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and 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trim)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68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1900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6" y="4428684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min sink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and 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trim)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1015" y="4848715"/>
            <a:ext cx="8953" cy="8481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8201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Estimate Wind Direction and Strength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24744"/>
            <a:ext cx="9282236" cy="61926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            We should always aim to land into wind</a:t>
            </a:r>
          </a:p>
          <a:p>
            <a:r>
              <a:rPr lang="en-GB" dirty="0" smtClean="0">
                <a:sym typeface="Wingdings" pitchFamily="2" charset="2"/>
              </a:rPr>
              <a:t>Smoke</a:t>
            </a:r>
          </a:p>
          <a:p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Surface indications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Wind patterns in standing crop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Ripples on water – reflective, non-rippled areas are at upwind end</a:t>
            </a:r>
          </a:p>
          <a:p>
            <a:r>
              <a:rPr lang="en-GB" dirty="0" smtClean="0">
                <a:sym typeface="Wingdings" pitchFamily="2" charset="2"/>
              </a:rPr>
              <a:t>Drift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Airspeed v Ground speed / Heading v Track</a:t>
            </a:r>
          </a:p>
          <a:p>
            <a:r>
              <a:rPr lang="en-GB" dirty="0" smtClean="0">
                <a:sym typeface="Wingdings" pitchFamily="2" charset="2"/>
              </a:rPr>
              <a:t>Known local wind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Make a note when carrying out pre flight checks</a:t>
            </a:r>
          </a:p>
          <a:p>
            <a:r>
              <a:rPr lang="en-GB" dirty="0" smtClean="0">
                <a:sym typeface="Wingdings" pitchFamily="2" charset="2"/>
              </a:rPr>
              <a:t> Cloud shadow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Allow for surface wind to back </a:t>
            </a:r>
            <a:r>
              <a:rPr lang="en-GB" dirty="0" err="1" smtClean="0">
                <a:sym typeface="Wingdings" pitchFamily="2" charset="2"/>
              </a:rPr>
              <a:t>approx</a:t>
            </a:r>
            <a:r>
              <a:rPr lang="en-GB" dirty="0" smtClean="0">
                <a:sym typeface="Wingdings" pitchFamily="2" charset="2"/>
              </a:rPr>
              <a:t> 30 degrees v wind at altitude</a:t>
            </a: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2200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1900 AGL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6" y="4428684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min sink </a:t>
            </a:r>
            <a:r>
              <a:rPr lang="en-GB" alt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and </a:t>
            </a: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trim)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1015" y="4848715"/>
            <a:ext cx="8953" cy="8481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  <a:endParaRPr lang="en-GB" sz="18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396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13683</TotalTime>
  <Words>1913</Words>
  <Application>Microsoft Office PowerPoint</Application>
  <PresentationFormat>A4 Paper (210x297 mm)</PresentationFormat>
  <Paragraphs>540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Exercise 16a Forced Landings </vt:lpstr>
      <vt:lpstr>Why Would an Engine Fail?</vt:lpstr>
      <vt:lpstr>Forced Landings 16a</vt:lpstr>
      <vt:lpstr>PowerPoint Presentation</vt:lpstr>
      <vt:lpstr>Fly the Aircraft!</vt:lpstr>
      <vt:lpstr>PowerPoint Presentation</vt:lpstr>
      <vt:lpstr>PowerPoint Presentation</vt:lpstr>
      <vt:lpstr>Estimate Wind Direction and Strength</vt:lpstr>
      <vt:lpstr>PowerPoint Presentation</vt:lpstr>
      <vt:lpstr>PowerPoint Presentation</vt:lpstr>
      <vt:lpstr>PowerPoint Presentation</vt:lpstr>
      <vt:lpstr>Select Landing Area</vt:lpstr>
      <vt:lpstr>Select Landing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Fly The Plan</vt:lpstr>
      <vt:lpstr>PowerPoint Presentation</vt:lpstr>
      <vt:lpstr>PowerPoint Presentation</vt:lpstr>
      <vt:lpstr>Fly The Plan</vt:lpstr>
      <vt:lpstr>PowerPoint Presentation</vt:lpstr>
      <vt:lpstr>PowerPoint Presentation</vt:lpstr>
      <vt:lpstr>Fly The Plan</vt:lpstr>
      <vt:lpstr>PowerPoint Presentation</vt:lpstr>
      <vt:lpstr>PowerPoint Presentation</vt:lpstr>
      <vt:lpstr>PowerPoint Presentation</vt:lpstr>
      <vt:lpstr>Landing</vt:lpstr>
      <vt:lpstr>Airmanship for Practice Engine Failure</vt:lpstr>
      <vt:lpstr>Exercise 16a Forced Landings </vt:lpstr>
      <vt:lpstr>PowerPoint Presentation</vt:lpstr>
      <vt:lpstr>PowerPoint Presentation</vt:lpstr>
    </vt:vector>
  </TitlesOfParts>
  <Company>Thomson Medex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</dc:title>
  <dc:creator>furniss_m</dc:creator>
  <cp:lastModifiedBy>Marcus Furniss</cp:lastModifiedBy>
  <cp:revision>681</cp:revision>
  <dcterms:created xsi:type="dcterms:W3CDTF">2006-05-24T18:30:12Z</dcterms:created>
  <dcterms:modified xsi:type="dcterms:W3CDTF">2020-07-02T12:37:44Z</dcterms:modified>
</cp:coreProperties>
</file>