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6" r:id="rId3"/>
    <p:sldId id="263" r:id="rId4"/>
    <p:sldId id="264" r:id="rId5"/>
    <p:sldId id="269" r:id="rId6"/>
    <p:sldId id="266" r:id="rId7"/>
    <p:sldId id="267" r:id="rId8"/>
    <p:sldId id="268" r:id="rId9"/>
    <p:sldId id="281" r:id="rId10"/>
    <p:sldId id="277" r:id="rId11"/>
    <p:sldId id="278" r:id="rId12"/>
    <p:sldId id="280" r:id="rId13"/>
  </p:sldIdLst>
  <p:sldSz cx="9906000" cy="6858000" type="A4"/>
  <p:notesSz cx="6708775" cy="98361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558ED5"/>
    <a:srgbClr val="000000"/>
    <a:srgbClr val="BFBFBF"/>
    <a:srgbClr val="E1E2E3"/>
    <a:srgbClr val="CDD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3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 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1" name="Title Placeholder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sz="4000"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247812" name="Text Placeholder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308FFB-0368-414E-AB32-4432F7135FC9}" type="datetime1">
              <a:rPr lang="en-US"/>
              <a:pPr>
                <a:defRPr/>
              </a:pPr>
              <a:t>8/10/2020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AB346F-E856-4417-805E-E04C81BDF9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8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CE8F-3590-4192-A7C7-152F125E0C0C}" type="datetime1">
              <a:rPr lang="en-US"/>
              <a:pPr>
                <a:defRPr/>
              </a:pPr>
              <a:t>8/10/2020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44557-360D-438E-A8E8-81E0A8308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1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1976-88E0-4A16-B40E-31CBA99B0EE4}" type="datetime1">
              <a:rPr lang="en-US"/>
              <a:pPr>
                <a:defRPr/>
              </a:pPr>
              <a:t>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8634-C66F-4B34-B41F-3F5E209E7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9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BC18-DE26-4041-87A9-739CF8BD6006}" type="datetime1">
              <a:rPr lang="en-US"/>
              <a:pPr>
                <a:defRPr/>
              </a:pPr>
              <a:t>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0464-8163-4A27-B7C9-093F290087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4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76250"/>
            <a:ext cx="89154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412876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12876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9056-BCC5-493D-BE43-E537CB5074D8}" type="datetime1">
              <a:rPr lang="en-US"/>
              <a:pPr>
                <a:defRPr/>
              </a:pPr>
              <a:t>8/10/2020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D2E7-C886-43D2-870B-A5B2362B3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1176-E55D-40F0-AF23-BA360FE669E8}" type="datetime1">
              <a:rPr lang="en-US"/>
              <a:pPr>
                <a:defRPr/>
              </a:pPr>
              <a:t>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44FC-AE2C-4360-A62D-93E4BF4E4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ED2F-EB7C-4305-B992-A8844DD6FCC5}" type="datetime1">
              <a:rPr lang="en-US"/>
              <a:pPr>
                <a:defRPr/>
              </a:pPr>
              <a:t>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8023-6A82-4E51-BE62-FF54875EC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0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1922-F252-42A6-ADC2-9A3A7B6D3658}" type="datetime1">
              <a:rPr lang="en-US"/>
              <a:pPr>
                <a:defRPr/>
              </a:pPr>
              <a:t>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EFB0-B408-4B08-AEF7-DBCEBEE59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4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1A27-EC55-4DE4-ADB4-3A34BB0A3ABA}" type="datetime1">
              <a:rPr lang="en-US"/>
              <a:pPr>
                <a:defRPr/>
              </a:pPr>
              <a:t>8/10/2020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C08A-88C7-458C-A8E3-E9B6EE46D8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7632-667D-41AA-9D54-7267DF59F2FE}" type="datetime1">
              <a:rPr lang="en-US"/>
              <a:pPr>
                <a:defRPr/>
              </a:pPr>
              <a:t>8/10/2020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DBB6-8C28-4C38-9E2E-20C242400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5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48D2-FEA0-4FFA-A381-3343D7F9AF67}" type="datetime1">
              <a:rPr lang="en-US"/>
              <a:pPr>
                <a:defRPr/>
              </a:pPr>
              <a:t>8/10/2020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6B95-AE9C-4636-89FE-FE108029C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8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FDDF-748B-4CBC-850B-5DB02DB96F97}" type="datetime1">
              <a:rPr lang="en-US"/>
              <a:pPr>
                <a:defRPr/>
              </a:pPr>
              <a:t>8/10/2020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AC45-24D4-4F00-B9BD-AB5315311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3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15D9-1CBA-4560-A43E-D864EEBB9DB0}" type="datetime1">
              <a:rPr lang="en-US"/>
              <a:pPr>
                <a:defRPr/>
              </a:pPr>
              <a:t>8/10/2020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82A5-8E1B-4118-ACC3-C92DB4B816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45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lide backgroun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47625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41287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131240A-71DF-4293-B5F5-93EDF235B0BA}" type="datetime1">
              <a:rPr lang="en-US">
                <a:ea typeface="ＭＳ Ｐゴシック" pitchFamily="24" charset="-128"/>
              </a:rPr>
              <a:pPr>
                <a:defRPr/>
              </a:pPr>
              <a:t>8/10/2020</a:t>
            </a:fld>
            <a:endParaRPr lang="en-GB">
              <a:ea typeface="ＭＳ Ｐゴシック" pitchFamily="2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>
              <a:ea typeface="ＭＳ Ｐゴシック" pitchFamily="2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1449B2E-61B3-4D9B-AD6E-9D5D71C82DF2}" type="slidenum">
              <a:rPr lang="en-GB">
                <a:ea typeface="ＭＳ Ｐゴシック" pitchFamily="24" charset="-128"/>
              </a:rPr>
              <a:pPr>
                <a:defRPr/>
              </a:pPr>
              <a:t>‹#›</a:t>
            </a:fld>
            <a:endParaRPr lang="en-GB">
              <a:ea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81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 sz="24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420100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Advanced Turning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478904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Aim - as syllabus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85048" y="2708920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42950" y="764704"/>
            <a:ext cx="84201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GB" sz="4400" b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Phase 5</a:t>
            </a:r>
            <a:r>
              <a:rPr lang="en-GB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8121352" y="6453336"/>
            <a:ext cx="1569660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dirty="0">
                <a:latin typeface="Trebuchet MS" panose="020B0603020202020204" pitchFamily="34" charset="0"/>
              </a:rPr>
              <a:t>Copyright </a:t>
            </a:r>
            <a:r>
              <a:rPr lang="en-GB" sz="800" dirty="0" smtClean="0">
                <a:latin typeface="Trebuchet MS" panose="020B0603020202020204" pitchFamily="34" charset="0"/>
              </a:rPr>
              <a:t>Marcus </a:t>
            </a:r>
            <a:r>
              <a:rPr lang="en-GB" sz="800" dirty="0" err="1">
                <a:latin typeface="Trebuchet MS" panose="020B0603020202020204" pitchFamily="34" charset="0"/>
              </a:rPr>
              <a:t>Furniss</a:t>
            </a:r>
            <a:r>
              <a:rPr lang="en-GB" sz="800" dirty="0">
                <a:latin typeface="Trebuchet MS" panose="020B0603020202020204" pitchFamily="34" charset="0"/>
              </a:rPr>
              <a:t> </a:t>
            </a:r>
            <a:r>
              <a:rPr lang="en-GB" sz="800" dirty="0" smtClean="0">
                <a:latin typeface="Trebuchet MS" panose="020B0603020202020204" pitchFamily="34" charset="0"/>
              </a:rPr>
              <a:t>2019</a:t>
            </a:r>
            <a:endParaRPr lang="en-GB" sz="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103032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2963"/>
          <a:stretch>
            <a:fillRect/>
          </a:stretch>
        </p:blipFill>
        <p:spPr>
          <a:xfrm>
            <a:off x="6177136" y="692696"/>
            <a:ext cx="338437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08720"/>
            <a:ext cx="5321796" cy="223224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The Spiral Dive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sz="1800" dirty="0" smtClean="0"/>
              <a:t>Not a descending turn – can develop from a poorly executed steep turn</a:t>
            </a:r>
          </a:p>
          <a:p>
            <a:r>
              <a:rPr lang="en-GB" sz="1800" dirty="0" smtClean="0"/>
              <a:t>Identified by;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 bank angle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 A/S	</a:t>
            </a:r>
            <a:endParaRPr lang="en-GB" sz="1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 G</a:t>
            </a:r>
            <a:endParaRPr lang="en-GB" sz="1800" dirty="0" smtClean="0"/>
          </a:p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95300" y="188640"/>
            <a:ext cx="8915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  <a:t/>
            </a:r>
            <a:b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</a:b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  <a:t>Exercise 14 – Advanced Turning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8504" y="4149180"/>
            <a:ext cx="8706172" cy="25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</a:rPr>
              <a:t>Recovery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</a:rPr>
              <a:t>Reduce power to idle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Roll level with coordinated aileron and rudder </a:t>
            </a:r>
            <a:r>
              <a:rPr lang="en-GB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(to get lift opposing weight)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Ease out of dive and adopt shallow climbing attitude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Adopt</a:t>
            </a:r>
            <a:r>
              <a:rPr lang="en-GB" dirty="0" smtClean="0">
                <a:solidFill>
                  <a:srgbClr val="FF0000"/>
                </a:solidFill>
                <a:latin typeface="Trebuchet MS" pitchFamily="34" charset="0"/>
              </a:rPr>
              <a:t> Full Powered Shallow Climb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when A/S reduces to safe A/S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7692" y="3573016"/>
            <a:ext cx="9695403" cy="736573"/>
            <a:chOff x="2295325" y="5647754"/>
            <a:chExt cx="8757214" cy="1271741"/>
          </a:xfrm>
        </p:grpSpPr>
        <p:sp>
          <p:nvSpPr>
            <p:cNvPr id="8" name="AutoShape 97"/>
            <p:cNvSpPr>
              <a:spLocks noChangeArrowheads="1"/>
            </p:cNvSpPr>
            <p:nvPr/>
          </p:nvSpPr>
          <p:spPr bwMode="auto">
            <a:xfrm>
              <a:off x="2295325" y="5647754"/>
              <a:ext cx="8506199" cy="99461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2425405" y="5750424"/>
              <a:ext cx="8627134" cy="1169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/>
              <a:r>
                <a:rPr lang="en-GB" b="1" dirty="0" smtClean="0">
                  <a:solidFill>
                    <a:schemeClr val="bg1"/>
                  </a:solidFill>
                  <a:sym typeface="Wingdings" pitchFamily="2" charset="2"/>
                </a:rPr>
                <a:t>If not corrected, rapid height loss and A/S may increase above design limitations!</a:t>
              </a:r>
            </a:p>
            <a:p>
              <a:pPr marL="0" indent="0"/>
              <a:endParaRPr lang="en-GB" sz="2000" b="1" dirty="0" smtClean="0">
                <a:solidFill>
                  <a:schemeClr val="bg1"/>
                </a:solidFill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6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6"/>
            <a:ext cx="9066212" cy="352829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Airmanship</a:t>
            </a:r>
          </a:p>
          <a:p>
            <a:r>
              <a:rPr lang="en-GB" sz="2000" dirty="0" smtClean="0"/>
              <a:t>H.A.S.E.L.L.	- before manoeuvring</a:t>
            </a:r>
          </a:p>
          <a:p>
            <a:r>
              <a:rPr lang="en-GB" sz="2000" dirty="0" smtClean="0"/>
              <a:t>Lookout  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Opposite direction round to direction and DURING manoeuvre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When climbing descending, above/ below/ forwards/ backwards</a:t>
            </a:r>
          </a:p>
          <a:p>
            <a:r>
              <a:rPr lang="en-GB" sz="2000" dirty="0" smtClean="0"/>
              <a:t>Orientation	- capture reference before manoeuvre	</a:t>
            </a:r>
          </a:p>
          <a:p>
            <a:r>
              <a:rPr lang="en-GB" sz="2000" dirty="0" smtClean="0"/>
              <a:t>Airspace/drift - down wind / above / below / congested areas</a:t>
            </a:r>
          </a:p>
          <a:p>
            <a:r>
              <a:rPr lang="en-GB" sz="2000" dirty="0" smtClean="0"/>
              <a:t>Physiological effects - Load factors – increased ‘G’ on body initially may feel strange</a:t>
            </a:r>
          </a:p>
          <a:p>
            <a:r>
              <a:rPr lang="en-GB" sz="2000" dirty="0">
                <a:solidFill>
                  <a:srgbClr val="FF0000"/>
                </a:solidFill>
              </a:rPr>
              <a:t>NO SOLO STUDENT PRACTICE</a:t>
            </a:r>
          </a:p>
          <a:p>
            <a:pPr lvl="1"/>
            <a:r>
              <a:rPr lang="en-GB" dirty="0"/>
              <a:t>The exercise must only be practiced with an instructor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95300" y="188640"/>
            <a:ext cx="8915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  <a:t/>
            </a:r>
            <a:b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</a:b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  <a:t>Exercise 14 – Advanced Turning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36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420100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Advanced Turning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478904"/>
          </a:xfrm>
        </p:spPr>
        <p:txBody>
          <a:bodyPr/>
          <a:lstStyle/>
          <a:p>
            <a:pPr algn="l"/>
            <a:r>
              <a:rPr lang="en-GB" sz="8000" dirty="0" smtClean="0">
                <a:solidFill>
                  <a:srgbClr val="FF0000"/>
                </a:solidFill>
              </a:rPr>
              <a:t>Questions?</a:t>
            </a:r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85048" y="2708920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528" y="2564904"/>
            <a:ext cx="8420100" cy="2160240"/>
          </a:xfrm>
        </p:spPr>
        <p:txBody>
          <a:bodyPr/>
          <a:lstStyle/>
          <a:p>
            <a:pPr algn="l"/>
            <a:r>
              <a:rPr lang="en-GB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Why?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pic>
        <p:nvPicPr>
          <p:cNvPr id="5" name="Picture 6" descr="531786338_832d5c5620_o"/>
          <p:cNvPicPr>
            <a:picLocks noChangeAspect="1" noChangeArrowheads="1"/>
          </p:cNvPicPr>
          <p:nvPr/>
        </p:nvPicPr>
        <p:blipFill>
          <a:blip r:embed="rId2" cstate="print"/>
          <a:srcRect t="18614" b="20676"/>
          <a:stretch>
            <a:fillRect/>
          </a:stretch>
        </p:blipFill>
        <p:spPr bwMode="auto">
          <a:xfrm>
            <a:off x="-269577" y="1712639"/>
            <a:ext cx="10479161" cy="330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00672" y="5229200"/>
            <a:ext cx="66967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A steep turn produces a high rate and small radius of turn…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12840" y="1196752"/>
            <a:ext cx="36724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Collision Avoidance!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541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42 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63496">
            <a:off x="5001719" y="2303041"/>
            <a:ext cx="2808312" cy="834306"/>
          </a:xfrm>
          <a:prstGeom prst="rect">
            <a:avLst/>
          </a:prstGeom>
        </p:spPr>
      </p:pic>
      <p:pic>
        <p:nvPicPr>
          <p:cNvPr id="30" name="Picture 29" descr="C42 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2640" y="2276872"/>
            <a:ext cx="2808312" cy="8343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16" y="4365104"/>
            <a:ext cx="8562156" cy="360040"/>
          </a:xfrm>
        </p:spPr>
        <p:txBody>
          <a:bodyPr/>
          <a:lstStyle/>
          <a:p>
            <a:pPr eaLnBrk="1" hangingPunct="1"/>
            <a:r>
              <a:rPr lang="en-GB" sz="1800" dirty="0" smtClean="0"/>
              <a:t>To turn an A/C we need to bank the A/C </a:t>
            </a:r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66" name="Line 135"/>
          <p:cNvSpPr>
            <a:spLocks noChangeShapeType="1"/>
          </p:cNvSpPr>
          <p:nvPr/>
        </p:nvSpPr>
        <p:spPr bwMode="auto">
          <a:xfrm rot="19800000" flipH="1">
            <a:off x="2830552" y="2899457"/>
            <a:ext cx="552833" cy="959291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Text Box 131"/>
          <p:cNvSpPr txBox="1">
            <a:spLocks noChangeArrowheads="1"/>
          </p:cNvSpPr>
          <p:nvPr/>
        </p:nvSpPr>
        <p:spPr bwMode="auto">
          <a:xfrm>
            <a:off x="992039" y="2508867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L = </a:t>
            </a:r>
            <a:r>
              <a:rPr lang="en-GB" sz="2000" b="1" dirty="0">
                <a:solidFill>
                  <a:schemeClr val="accent1"/>
                </a:solidFill>
              </a:rPr>
              <a:t>W</a:t>
            </a:r>
          </a:p>
        </p:txBody>
      </p:sp>
      <p:sp>
        <p:nvSpPr>
          <p:cNvPr id="67" name="Text Box 138"/>
          <p:cNvSpPr txBox="1">
            <a:spLocks noChangeArrowheads="1"/>
          </p:cNvSpPr>
          <p:nvPr/>
        </p:nvSpPr>
        <p:spPr bwMode="auto">
          <a:xfrm>
            <a:off x="2588972" y="1847039"/>
            <a:ext cx="3603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8" name="Text Box 139"/>
          <p:cNvSpPr txBox="1">
            <a:spLocks noChangeArrowheads="1"/>
          </p:cNvSpPr>
          <p:nvPr/>
        </p:nvSpPr>
        <p:spPr bwMode="auto">
          <a:xfrm>
            <a:off x="2522499" y="3132675"/>
            <a:ext cx="360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71" name="Line 211"/>
          <p:cNvSpPr>
            <a:spLocks noChangeShapeType="1"/>
          </p:cNvSpPr>
          <p:nvPr/>
        </p:nvSpPr>
        <p:spPr bwMode="auto">
          <a:xfrm rot="19800000" flipV="1">
            <a:off x="2822286" y="1561091"/>
            <a:ext cx="569057" cy="984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3" name="Line 214"/>
          <p:cNvSpPr>
            <a:spLocks noChangeShapeType="1"/>
          </p:cNvSpPr>
          <p:nvPr/>
        </p:nvSpPr>
        <p:spPr bwMode="auto">
          <a:xfrm>
            <a:off x="1785169" y="3933057"/>
            <a:ext cx="5760639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Line 215"/>
          <p:cNvSpPr>
            <a:spLocks noChangeShapeType="1"/>
          </p:cNvSpPr>
          <p:nvPr/>
        </p:nvSpPr>
        <p:spPr bwMode="auto">
          <a:xfrm>
            <a:off x="1785170" y="1484785"/>
            <a:ext cx="5760637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5817096" y="2859672"/>
            <a:ext cx="874314" cy="1016862"/>
            <a:chOff x="5829471" y="2859672"/>
            <a:chExt cx="874314" cy="1016862"/>
          </a:xfrm>
        </p:grpSpPr>
        <p:sp>
          <p:nvSpPr>
            <p:cNvPr id="64" name="Text Box 128"/>
            <p:cNvSpPr txBox="1">
              <a:spLocks noChangeArrowheads="1"/>
            </p:cNvSpPr>
            <p:nvPr/>
          </p:nvSpPr>
          <p:spPr bwMode="auto">
            <a:xfrm>
              <a:off x="5829471" y="3143334"/>
              <a:ext cx="3603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dirty="0">
                  <a:solidFill>
                    <a:srgbClr val="0070C0"/>
                  </a:solidFill>
                </a:rPr>
                <a:t>W</a:t>
              </a:r>
            </a:p>
          </p:txBody>
        </p:sp>
        <p:sp>
          <p:nvSpPr>
            <p:cNvPr id="37" name="Line 135"/>
            <p:cNvSpPr>
              <a:spLocks noChangeShapeType="1"/>
            </p:cNvSpPr>
            <p:nvPr/>
          </p:nvSpPr>
          <p:spPr bwMode="auto">
            <a:xfrm rot="19800000" flipH="1">
              <a:off x="6116344" y="2859672"/>
              <a:ext cx="587441" cy="1016862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64650" y="1988840"/>
            <a:ext cx="1116551" cy="400110"/>
            <a:chOff x="6385237" y="1988840"/>
            <a:chExt cx="1116551" cy="400110"/>
          </a:xfrm>
        </p:grpSpPr>
        <p:sp>
          <p:nvSpPr>
            <p:cNvPr id="83" name="Text Box 216"/>
            <p:cNvSpPr txBox="1">
              <a:spLocks noChangeArrowheads="1"/>
            </p:cNvSpPr>
            <p:nvPr/>
          </p:nvSpPr>
          <p:spPr bwMode="auto">
            <a:xfrm>
              <a:off x="6701779" y="1988840"/>
              <a:ext cx="3603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dirty="0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38" name="Line 211"/>
            <p:cNvSpPr>
              <a:spLocks noChangeShapeType="1"/>
            </p:cNvSpPr>
            <p:nvPr/>
          </p:nvSpPr>
          <p:spPr bwMode="auto">
            <a:xfrm rot="19800000" flipV="1">
              <a:off x="6385237" y="2338609"/>
              <a:ext cx="1116551" cy="205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05128" y="1772816"/>
            <a:ext cx="1296144" cy="880620"/>
            <a:chOff x="6094103" y="2188340"/>
            <a:chExt cx="1296144" cy="880620"/>
          </a:xfrm>
        </p:grpSpPr>
        <p:grpSp>
          <p:nvGrpSpPr>
            <p:cNvPr id="7" name="Group 6"/>
            <p:cNvGrpSpPr/>
            <p:nvPr/>
          </p:nvGrpSpPr>
          <p:grpSpPr>
            <a:xfrm>
              <a:off x="6094103" y="2188340"/>
              <a:ext cx="465190" cy="823779"/>
              <a:chOff x="6094103" y="2188340"/>
              <a:chExt cx="465190" cy="823779"/>
            </a:xfrm>
          </p:grpSpPr>
          <p:sp>
            <p:nvSpPr>
              <p:cNvPr id="75" name="Line 218"/>
              <p:cNvSpPr>
                <a:spLocks noChangeShapeType="1"/>
              </p:cNvSpPr>
              <p:nvPr/>
            </p:nvSpPr>
            <p:spPr bwMode="auto">
              <a:xfrm rot="19800000" flipV="1">
                <a:off x="6258381" y="2490924"/>
                <a:ext cx="300912" cy="52119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Text Box 222"/>
              <p:cNvSpPr txBox="1">
                <a:spLocks noChangeArrowheads="1"/>
              </p:cNvSpPr>
              <p:nvPr/>
            </p:nvSpPr>
            <p:spPr bwMode="auto">
              <a:xfrm>
                <a:off x="6094103" y="2188340"/>
                <a:ext cx="36036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b="1" dirty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  <p:sp>
          <p:nvSpPr>
            <p:cNvPr id="84" name="Line 237"/>
            <p:cNvSpPr>
              <a:spLocks noChangeShapeType="1"/>
            </p:cNvSpPr>
            <p:nvPr/>
          </p:nvSpPr>
          <p:spPr bwMode="auto">
            <a:xfrm flipV="1">
              <a:off x="6405683" y="3068960"/>
              <a:ext cx="9845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" name="Text Box 119"/>
          <p:cNvSpPr txBox="1">
            <a:spLocks noChangeArrowheads="1"/>
          </p:cNvSpPr>
          <p:nvPr/>
        </p:nvSpPr>
        <p:spPr bwMode="auto">
          <a:xfrm>
            <a:off x="7571046" y="2288244"/>
            <a:ext cx="2014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FF0000"/>
                </a:solidFill>
              </a:rPr>
              <a:t>Additional lift </a:t>
            </a:r>
            <a:r>
              <a:rPr lang="en-GB" sz="1400" dirty="0">
                <a:solidFill>
                  <a:srgbClr val="FF0000"/>
                </a:solidFill>
              </a:rPr>
              <a:t>required to maintain </a:t>
            </a:r>
            <a:r>
              <a:rPr lang="en-GB" sz="1400" dirty="0" smtClean="0">
                <a:solidFill>
                  <a:srgbClr val="FF0000"/>
                </a:solidFill>
              </a:rPr>
              <a:t>level flight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632520" y="4725144"/>
            <a:ext cx="8562156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800" dirty="0" smtClean="0"/>
              <a:t>Vertical component of lift </a:t>
            </a:r>
            <a:r>
              <a:rPr lang="en-GB" sz="1800" dirty="0" smtClean="0">
                <a:solidFill>
                  <a:srgbClr val="FF0000"/>
                </a:solidFill>
              </a:rPr>
              <a:t>(V) </a:t>
            </a:r>
            <a:r>
              <a:rPr lang="en-GB" sz="1800" dirty="0" smtClean="0"/>
              <a:t>is reduced – </a:t>
            </a:r>
            <a:r>
              <a:rPr lang="en-GB" sz="1800" dirty="0" smtClean="0">
                <a:solidFill>
                  <a:srgbClr val="FF0000"/>
                </a:solidFill>
              </a:rPr>
              <a:t>V does not equal </a:t>
            </a:r>
            <a:r>
              <a:rPr lang="en-GB" sz="1800" dirty="0" smtClean="0">
                <a:solidFill>
                  <a:srgbClr val="0070C0"/>
                </a:solidFill>
              </a:rPr>
              <a:t>W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632520" y="5085183"/>
            <a:ext cx="8562156" cy="140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800" dirty="0" smtClean="0"/>
              <a:t>A/C will descend and speed will increase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792088"/>
          </a:xfrm>
        </p:spPr>
        <p:txBody>
          <a:bodyPr/>
          <a:lstStyle/>
          <a:p>
            <a:pPr algn="l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14 – Advanced Turning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704528" y="980728"/>
            <a:ext cx="85621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lang="en-GB" dirty="0" smtClean="0">
                <a:latin typeface="Trebuchet MS" pitchFamily="34" charset="0"/>
              </a:rPr>
              <a:t>Advanced turns for C42 are over 30 up to 60 degrees of bank. Why 60deg?</a:t>
            </a:r>
            <a:endParaRPr lang="en-GB" i="1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3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6" grpId="0" animBg="1"/>
      <p:bldP spid="65" grpId="0"/>
      <p:bldP spid="67" grpId="0"/>
      <p:bldP spid="68" grpId="0"/>
      <p:bldP spid="71" grpId="0" animBg="1"/>
      <p:bldP spid="40" grpId="0"/>
      <p:bldP spid="48" grpId="0"/>
      <p:bldP spid="50" grpId="0" build="p"/>
      <p:bldP spid="3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 descr="C42 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63496">
            <a:off x="5001719" y="2303041"/>
            <a:ext cx="2808312" cy="834306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6105128" y="1772816"/>
            <a:ext cx="1296144" cy="880620"/>
            <a:chOff x="6094103" y="2188340"/>
            <a:chExt cx="1296144" cy="880620"/>
          </a:xfrm>
        </p:grpSpPr>
        <p:grpSp>
          <p:nvGrpSpPr>
            <p:cNvPr id="81" name="Group 6"/>
            <p:cNvGrpSpPr/>
            <p:nvPr/>
          </p:nvGrpSpPr>
          <p:grpSpPr>
            <a:xfrm>
              <a:off x="6094103" y="2188340"/>
              <a:ext cx="465190" cy="823779"/>
              <a:chOff x="6094103" y="2188340"/>
              <a:chExt cx="465190" cy="823779"/>
            </a:xfrm>
          </p:grpSpPr>
          <p:sp>
            <p:nvSpPr>
              <p:cNvPr id="83" name="Line 218"/>
              <p:cNvSpPr>
                <a:spLocks noChangeShapeType="1"/>
              </p:cNvSpPr>
              <p:nvPr/>
            </p:nvSpPr>
            <p:spPr bwMode="auto">
              <a:xfrm rot="19800000" flipV="1">
                <a:off x="6258381" y="2490924"/>
                <a:ext cx="300912" cy="52119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Text Box 222"/>
              <p:cNvSpPr txBox="1">
                <a:spLocks noChangeArrowheads="1"/>
              </p:cNvSpPr>
              <p:nvPr/>
            </p:nvSpPr>
            <p:spPr bwMode="auto">
              <a:xfrm>
                <a:off x="6094103" y="2188340"/>
                <a:ext cx="36036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b="1" dirty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  <p:sp>
          <p:nvSpPr>
            <p:cNvPr id="82" name="Line 237"/>
            <p:cNvSpPr>
              <a:spLocks noChangeShapeType="1"/>
            </p:cNvSpPr>
            <p:nvPr/>
          </p:nvSpPr>
          <p:spPr bwMode="auto">
            <a:xfrm flipV="1">
              <a:off x="6405683" y="3068960"/>
              <a:ext cx="9845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0" name="Picture 29" descr="C42 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2640" y="2276872"/>
            <a:ext cx="2808312" cy="834306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632520" y="4509121"/>
            <a:ext cx="8784976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 AOA (stick back) =  Lift +  Induced Drag</a:t>
            </a:r>
          </a:p>
          <a:p>
            <a:pPr marL="0" indent="0"/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More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power to maintain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A/S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0" indent="0"/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59" name="Text Box 131"/>
          <p:cNvSpPr txBox="1">
            <a:spLocks noChangeArrowheads="1"/>
          </p:cNvSpPr>
          <p:nvPr/>
        </p:nvSpPr>
        <p:spPr bwMode="auto">
          <a:xfrm>
            <a:off x="995771" y="2511878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L = </a:t>
            </a:r>
            <a:r>
              <a:rPr lang="en-GB" sz="2000" b="1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60" name="Line 135"/>
          <p:cNvSpPr>
            <a:spLocks noChangeShapeType="1"/>
          </p:cNvSpPr>
          <p:nvPr/>
        </p:nvSpPr>
        <p:spPr bwMode="auto">
          <a:xfrm rot="19800000" flipH="1">
            <a:off x="2829798" y="2899654"/>
            <a:ext cx="554339" cy="961904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Text Box 138"/>
          <p:cNvSpPr txBox="1">
            <a:spLocks noChangeArrowheads="1"/>
          </p:cNvSpPr>
          <p:nvPr/>
        </p:nvSpPr>
        <p:spPr bwMode="auto">
          <a:xfrm>
            <a:off x="2588972" y="1850050"/>
            <a:ext cx="3603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2" name="Text Box 139"/>
          <p:cNvSpPr txBox="1">
            <a:spLocks noChangeArrowheads="1"/>
          </p:cNvSpPr>
          <p:nvPr/>
        </p:nvSpPr>
        <p:spPr bwMode="auto">
          <a:xfrm>
            <a:off x="2522499" y="3135686"/>
            <a:ext cx="360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90" name="Line 211"/>
          <p:cNvSpPr>
            <a:spLocks noChangeShapeType="1"/>
          </p:cNvSpPr>
          <p:nvPr/>
        </p:nvSpPr>
        <p:spPr bwMode="auto">
          <a:xfrm rot="19800000" flipV="1">
            <a:off x="2823039" y="1563899"/>
            <a:ext cx="567551" cy="9820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1" name="Line 214"/>
          <p:cNvSpPr>
            <a:spLocks noChangeShapeType="1"/>
          </p:cNvSpPr>
          <p:nvPr/>
        </p:nvSpPr>
        <p:spPr bwMode="auto">
          <a:xfrm>
            <a:off x="1785169" y="3936068"/>
            <a:ext cx="6408191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Line 215"/>
          <p:cNvSpPr>
            <a:spLocks noChangeShapeType="1"/>
          </p:cNvSpPr>
          <p:nvPr/>
        </p:nvSpPr>
        <p:spPr bwMode="auto">
          <a:xfrm>
            <a:off x="1785170" y="1487796"/>
            <a:ext cx="6480198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" name="Line 211"/>
          <p:cNvSpPr>
            <a:spLocks noChangeShapeType="1"/>
          </p:cNvSpPr>
          <p:nvPr/>
        </p:nvSpPr>
        <p:spPr bwMode="auto">
          <a:xfrm rot="19800000" flipV="1">
            <a:off x="7305055" y="1761394"/>
            <a:ext cx="1113548" cy="2653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26074" y="1524813"/>
            <a:ext cx="3351378" cy="1379193"/>
            <a:chOff x="4926074" y="1881841"/>
            <a:chExt cx="3351378" cy="1379193"/>
          </a:xfrm>
        </p:grpSpPr>
        <p:sp>
          <p:nvSpPr>
            <p:cNvPr id="49" name="Text Box 223"/>
            <p:cNvSpPr txBox="1">
              <a:spLocks noChangeArrowheads="1"/>
            </p:cNvSpPr>
            <p:nvPr/>
          </p:nvSpPr>
          <p:spPr bwMode="auto">
            <a:xfrm>
              <a:off x="4926074" y="2860924"/>
              <a:ext cx="93662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dirty="0">
                  <a:solidFill>
                    <a:srgbClr val="FF0000"/>
                  </a:solidFill>
                </a:rPr>
                <a:t>V = </a:t>
              </a:r>
              <a:r>
                <a:rPr lang="en-GB" sz="2000" b="1" dirty="0">
                  <a:solidFill>
                    <a:srgbClr val="0070C0"/>
                  </a:solidFill>
                </a:rPr>
                <a:t>W</a:t>
              </a:r>
            </a:p>
          </p:txBody>
        </p:sp>
        <p:sp>
          <p:nvSpPr>
            <p:cNvPr id="104" name="Line 218"/>
            <p:cNvSpPr>
              <a:spLocks noChangeShapeType="1"/>
            </p:cNvSpPr>
            <p:nvPr/>
          </p:nvSpPr>
          <p:spPr bwMode="auto">
            <a:xfrm rot="19800000" flipV="1">
              <a:off x="6264195" y="1881841"/>
              <a:ext cx="283154" cy="4907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Line 218"/>
            <p:cNvSpPr>
              <a:spLocks noChangeShapeType="1"/>
            </p:cNvSpPr>
            <p:nvPr/>
          </p:nvSpPr>
          <p:spPr bwMode="auto">
            <a:xfrm rot="19800000">
              <a:off x="7502766" y="2779955"/>
              <a:ext cx="774686" cy="4472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6" name="Content Placeholder 2"/>
          <p:cNvSpPr txBox="1">
            <a:spLocks/>
          </p:cNvSpPr>
          <p:nvPr/>
        </p:nvSpPr>
        <p:spPr bwMode="auto">
          <a:xfrm>
            <a:off x="632520" y="4149081"/>
            <a:ext cx="5976663" cy="48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Twice lift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required in level 60deg banked turn</a:t>
            </a:r>
          </a:p>
        </p:txBody>
      </p:sp>
      <p:sp>
        <p:nvSpPr>
          <p:cNvPr id="108" name="Text Box 40"/>
          <p:cNvSpPr txBox="1">
            <a:spLocks noChangeArrowheads="1"/>
          </p:cNvSpPr>
          <p:nvPr/>
        </p:nvSpPr>
        <p:spPr bwMode="auto">
          <a:xfrm>
            <a:off x="6897216" y="2708920"/>
            <a:ext cx="18722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</a:rPr>
              <a:t>2 x Turn </a:t>
            </a:r>
            <a:r>
              <a:rPr lang="en-GB" sz="1400" b="1" dirty="0">
                <a:solidFill>
                  <a:srgbClr val="FF0000"/>
                </a:solidFill>
              </a:rPr>
              <a:t>Force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5817096" y="3933056"/>
            <a:ext cx="3168352" cy="78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HOW?</a:t>
            </a:r>
            <a:endParaRPr lang="en-GB" sz="1800" dirty="0" smtClean="0"/>
          </a:p>
          <a:p>
            <a:pPr>
              <a:buNone/>
            </a:pPr>
            <a:endParaRPr lang="en-GB" sz="1800" dirty="0" smtClean="0"/>
          </a:p>
        </p:txBody>
      </p:sp>
      <p:grpSp>
        <p:nvGrpSpPr>
          <p:cNvPr id="74" name="Group 73"/>
          <p:cNvGrpSpPr/>
          <p:nvPr/>
        </p:nvGrpSpPr>
        <p:grpSpPr>
          <a:xfrm>
            <a:off x="5817096" y="2859672"/>
            <a:ext cx="874314" cy="1016862"/>
            <a:chOff x="5829471" y="2859672"/>
            <a:chExt cx="874314" cy="1016862"/>
          </a:xfrm>
        </p:grpSpPr>
        <p:sp>
          <p:nvSpPr>
            <p:cNvPr id="75" name="Text Box 128"/>
            <p:cNvSpPr txBox="1">
              <a:spLocks noChangeArrowheads="1"/>
            </p:cNvSpPr>
            <p:nvPr/>
          </p:nvSpPr>
          <p:spPr bwMode="auto">
            <a:xfrm>
              <a:off x="5829471" y="3143334"/>
              <a:ext cx="3603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dirty="0">
                  <a:solidFill>
                    <a:srgbClr val="0070C0"/>
                  </a:solidFill>
                </a:rPr>
                <a:t>W</a:t>
              </a:r>
            </a:p>
          </p:txBody>
        </p:sp>
        <p:sp>
          <p:nvSpPr>
            <p:cNvPr id="76" name="Line 135"/>
            <p:cNvSpPr>
              <a:spLocks noChangeShapeType="1"/>
            </p:cNvSpPr>
            <p:nvPr/>
          </p:nvSpPr>
          <p:spPr bwMode="auto">
            <a:xfrm rot="19800000" flipH="1">
              <a:off x="6116344" y="2859672"/>
              <a:ext cx="587441" cy="1016862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364650" y="1988840"/>
            <a:ext cx="1116551" cy="400110"/>
            <a:chOff x="6385237" y="1988840"/>
            <a:chExt cx="1116551" cy="400110"/>
          </a:xfrm>
        </p:grpSpPr>
        <p:sp>
          <p:nvSpPr>
            <p:cNvPr id="78" name="Text Box 216"/>
            <p:cNvSpPr txBox="1">
              <a:spLocks noChangeArrowheads="1"/>
            </p:cNvSpPr>
            <p:nvPr/>
          </p:nvSpPr>
          <p:spPr bwMode="auto">
            <a:xfrm>
              <a:off x="6701779" y="1988840"/>
              <a:ext cx="3603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dirty="0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79" name="Line 211"/>
            <p:cNvSpPr>
              <a:spLocks noChangeShapeType="1"/>
            </p:cNvSpPr>
            <p:nvPr/>
          </p:nvSpPr>
          <p:spPr bwMode="auto">
            <a:xfrm rot="19800000" flipV="1">
              <a:off x="6385237" y="2338609"/>
              <a:ext cx="1116551" cy="205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135433" y="6021288"/>
            <a:ext cx="6057927" cy="697576"/>
            <a:chOff x="2425405" y="5647749"/>
            <a:chExt cx="8506199" cy="994611"/>
          </a:xfrm>
        </p:grpSpPr>
        <p:sp>
          <p:nvSpPr>
            <p:cNvPr id="88" name="AutoShape 97"/>
            <p:cNvSpPr>
              <a:spLocks noChangeArrowheads="1"/>
            </p:cNvSpPr>
            <p:nvPr/>
          </p:nvSpPr>
          <p:spPr bwMode="auto">
            <a:xfrm>
              <a:off x="2425405" y="5647749"/>
              <a:ext cx="8506199" cy="99461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" name="Text Box 98"/>
            <p:cNvSpPr txBox="1">
              <a:spLocks noChangeArrowheads="1"/>
            </p:cNvSpPr>
            <p:nvPr/>
          </p:nvSpPr>
          <p:spPr bwMode="auto">
            <a:xfrm>
              <a:off x="2578676" y="5750422"/>
              <a:ext cx="8136902" cy="88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/>
                  </a:solidFill>
                  <a:sym typeface="Wingdings" pitchFamily="2" charset="2"/>
                </a:rPr>
                <a:t> </a:t>
              </a:r>
              <a:r>
                <a:rPr lang="en-GB" sz="1600" b="1" dirty="0" smtClean="0">
                  <a:solidFill>
                    <a:schemeClr val="bg1"/>
                  </a:solidFill>
                  <a:sym typeface="Wingdings" pitchFamily="2" charset="2"/>
                </a:rPr>
                <a:t>Significant wake turbulence is produced</a:t>
              </a:r>
            </a:p>
            <a:p>
              <a:pPr marL="0" indent="0">
                <a:buFont typeface="Arial" pitchFamily="34" charset="0"/>
                <a:buChar char="•"/>
              </a:pPr>
              <a:r>
                <a:rPr lang="en-GB" sz="1600" b="1" dirty="0" smtClean="0">
                  <a:solidFill>
                    <a:schemeClr val="bg1"/>
                  </a:solidFill>
                  <a:sym typeface="Wingdings" pitchFamily="2" charset="2"/>
                </a:rPr>
                <a:t> Steep turn produces a high rate and small radius of turn</a:t>
              </a:r>
            </a:p>
          </p:txBody>
        </p:sp>
      </p:grp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792088"/>
          </a:xfrm>
        </p:spPr>
        <p:txBody>
          <a:bodyPr/>
          <a:lstStyle/>
          <a:p>
            <a:pPr algn="l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14 – Advanced Turning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632520" y="5157192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1800" dirty="0" smtClean="0">
                <a:solidFill>
                  <a:srgbClr val="00B050"/>
                </a:solidFill>
                <a:sym typeface="Wingdings" pitchFamily="2" charset="2"/>
              </a:rPr>
              <a:t>@ 60 deg, Load Factor doubles to 2g, stall speed increases by 41%...?</a:t>
            </a:r>
          </a:p>
          <a:p>
            <a:pPr marL="0" indent="0"/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00B050"/>
                </a:solidFill>
              </a:rPr>
              <a:t>For C42, 41% increase in 41Kts = 58Kts</a:t>
            </a:r>
          </a:p>
          <a:p>
            <a:pPr marL="0" indent="0"/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0" indent="0"/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4303513" y="3014648"/>
            <a:ext cx="2163070" cy="612679"/>
            <a:chOff x="4303513" y="3014648"/>
            <a:chExt cx="2163070" cy="612679"/>
          </a:xfrm>
        </p:grpSpPr>
        <p:sp>
          <p:nvSpPr>
            <p:cNvPr id="36" name="Line 211"/>
            <p:cNvSpPr>
              <a:spLocks noChangeShapeType="1"/>
            </p:cNvSpPr>
            <p:nvPr/>
          </p:nvSpPr>
          <p:spPr bwMode="auto">
            <a:xfrm rot="19800000" flipH="1">
              <a:off x="5233858" y="3014648"/>
              <a:ext cx="1232725" cy="36615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" name="Line 211"/>
            <p:cNvSpPr>
              <a:spLocks noChangeShapeType="1"/>
            </p:cNvSpPr>
            <p:nvPr/>
          </p:nvSpPr>
          <p:spPr bwMode="auto">
            <a:xfrm rot="19800000" flipH="1">
              <a:off x="4303513" y="3590712"/>
              <a:ext cx="1232725" cy="36615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4232920" y="3068960"/>
            <a:ext cx="18722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 smtClean="0">
                <a:solidFill>
                  <a:srgbClr val="33CC33"/>
                </a:solidFill>
              </a:rPr>
              <a:t>Load Factor</a:t>
            </a:r>
            <a:endParaRPr lang="en-GB" sz="1400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4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103" grpId="0" animBg="1"/>
      <p:bldP spid="106" grpId="0"/>
      <p:bldP spid="108" grpId="0"/>
      <p:bldP spid="32" grpId="1"/>
      <p:bldP spid="32" grpId="2"/>
      <p:bldP spid="35" grpId="0" build="p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7"/>
          <p:cNvSpPr>
            <a:spLocks noChangeArrowheads="1"/>
          </p:cNvSpPr>
          <p:nvPr/>
        </p:nvSpPr>
        <p:spPr bwMode="auto">
          <a:xfrm>
            <a:off x="416496" y="4869160"/>
            <a:ext cx="9345488" cy="10801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792088"/>
          </a:xfrm>
        </p:spPr>
        <p:txBody>
          <a:bodyPr/>
          <a:lstStyle/>
          <a:p>
            <a:pPr algn="l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14 – Advanced Turning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95300" y="1412877"/>
            <a:ext cx="8915400" cy="3240260"/>
          </a:xfrm>
        </p:spPr>
        <p:txBody>
          <a:bodyPr/>
          <a:lstStyle/>
          <a:p>
            <a:pPr>
              <a:buNone/>
            </a:pPr>
            <a:r>
              <a:rPr lang="en-GB" sz="1800" dirty="0" smtClean="0"/>
              <a:t>Steep climbing turns</a:t>
            </a:r>
          </a:p>
          <a:p>
            <a:r>
              <a:rPr lang="en-GB" sz="1800" dirty="0" smtClean="0"/>
              <a:t>In a climbing turn, climb rate is significantly reduced at high bank angles (lift force is tilted to produce turning force) </a:t>
            </a:r>
            <a:endParaRPr lang="en-GB" sz="1800" dirty="0"/>
          </a:p>
          <a:p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Steep descending turns</a:t>
            </a:r>
          </a:p>
          <a:p>
            <a:r>
              <a:rPr lang="en-GB" sz="1800" dirty="0" smtClean="0"/>
              <a:t>In a descending turn descent rate increases significantly at high bank angles</a:t>
            </a:r>
          </a:p>
          <a:p>
            <a:r>
              <a:rPr lang="en-GB" sz="1800" dirty="0" smtClean="0"/>
              <a:t>Allow for when manoeuvring, especially at low level </a:t>
            </a:r>
          </a:p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 not confuse with spiral dive </a:t>
            </a:r>
            <a:r>
              <a:rPr lang="en-GB" sz="1800" dirty="0" smtClean="0"/>
              <a:t>– this manoeuvre is flow with steady A/S and under control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Manage Airspeed!</a:t>
            </a:r>
          </a:p>
          <a:p>
            <a:endParaRPr lang="en-GB" sz="18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1800" dirty="0"/>
          </a:p>
        </p:txBody>
      </p:sp>
      <p:sp>
        <p:nvSpPr>
          <p:cNvPr id="13" name="Rectangle 12"/>
          <p:cNvSpPr/>
          <p:nvPr/>
        </p:nvSpPr>
        <p:spPr>
          <a:xfrm>
            <a:off x="-15552" y="4931876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Too much back pressure on stick…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40832" y="4931876"/>
            <a:ext cx="6249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 smtClean="0">
                <a:solidFill>
                  <a:schemeClr val="bg1"/>
                </a:solidFill>
                <a:latin typeface="Trebuchet MS" pitchFamily="34" charset="0"/>
              </a:rPr>
              <a:t>can result in low A/S with high bank angle…Stall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5552" y="543593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Too little back pressure on stick…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40832" y="543593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 smtClean="0">
                <a:solidFill>
                  <a:schemeClr val="bg1"/>
                </a:solidFill>
                <a:latin typeface="Trebuchet MS" pitchFamily="34" charset="0"/>
              </a:rPr>
              <a:t>can result in nose low and A/S increasing…Spiral dive</a:t>
            </a:r>
          </a:p>
        </p:txBody>
      </p:sp>
    </p:spTree>
    <p:extLst>
      <p:ext uri="{BB962C8B-B14F-4D97-AF65-F5344CB8AC3E}">
        <p14:creationId xmlns:p14="http://schemas.microsoft.com/office/powerpoint/2010/main" val="21364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build="p"/>
      <p:bldP spid="13" grpId="0"/>
      <p:bldP spid="16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28801"/>
            <a:ext cx="9410700" cy="165618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Entry</a:t>
            </a:r>
          </a:p>
          <a:p>
            <a:pPr>
              <a:buFont typeface="+mj-lt"/>
              <a:buAutoNum type="arabicPeriod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Reference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point for turn exit/heading </a:t>
            </a:r>
            <a:endParaRPr lang="en-GB" sz="18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>
              <a:buFont typeface="+mj-lt"/>
              <a:buAutoNum type="arabicPeriod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Target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A/S + level flight 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(80Kts)</a:t>
            </a:r>
          </a:p>
          <a:p>
            <a:pPr>
              <a:buFont typeface="+mj-lt"/>
              <a:buAutoNum type="arabicPeriod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Look out – lift wing to clear blind spot then look opposite direction round into turn</a:t>
            </a:r>
          </a:p>
          <a:p>
            <a:pPr>
              <a:buFont typeface="+mj-lt"/>
              <a:buAutoNum type="arabicPeriod"/>
            </a:pPr>
            <a:endParaRPr lang="en-GB" sz="18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GB" sz="1800" dirty="0" smtClean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n-GB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8504" y="4005064"/>
            <a:ext cx="95402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800" dirty="0" smtClean="0">
                <a:sym typeface="Wingdings" pitchFamily="2" charset="2"/>
              </a:rPr>
              <a:t>4.  Roll into turn, </a:t>
            </a: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coordinating aileron + rudder. Centralise </a:t>
            </a:r>
            <a:r>
              <a:rPr lang="en-GB" sz="1800" dirty="0" smtClean="0">
                <a:sym typeface="Wingdings" pitchFamily="2" charset="2"/>
              </a:rPr>
              <a:t>aileron and rudder at desired bank angle to stop rolling movement and balance turn</a:t>
            </a:r>
          </a:p>
          <a:p>
            <a:pPr>
              <a:buNone/>
            </a:pPr>
            <a:r>
              <a:rPr lang="en-GB" sz="1800" b="1" dirty="0" smtClean="0">
                <a:solidFill>
                  <a:srgbClr val="FF0000"/>
                </a:solidFill>
                <a:sym typeface="Wingdings" pitchFamily="2" charset="2"/>
              </a:rPr>
              <a:t>As we roll in simultaneously;</a:t>
            </a:r>
          </a:p>
          <a:p>
            <a:pPr>
              <a:buAutoNum type="arabicPeriod" startAt="5"/>
            </a:pPr>
            <a:r>
              <a:rPr lang="en-GB" sz="1800" dirty="0" smtClean="0">
                <a:sym typeface="Wingdings" pitchFamily="2" charset="2"/>
              </a:rPr>
              <a:t>Stick back </a:t>
            </a: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( AOA) </a:t>
            </a:r>
            <a:r>
              <a:rPr lang="en-GB" sz="1800" dirty="0" smtClean="0">
                <a:sym typeface="Wingdings" pitchFamily="2" charset="2"/>
              </a:rPr>
              <a:t>to maintain height and stop nose from dropping into the turn</a:t>
            </a: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 (ref horizon, checked with VSI and Altimeter)</a:t>
            </a:r>
          </a:p>
          <a:p>
            <a:pPr>
              <a:buAutoNum type="arabicPeriod" startAt="5"/>
            </a:pPr>
            <a:r>
              <a:rPr lang="en-GB" sz="1800" dirty="0" smtClean="0">
                <a:sym typeface="Wingdings" pitchFamily="2" charset="2"/>
              </a:rPr>
              <a:t>Increase power to maintain A/S (ASI)</a:t>
            </a:r>
            <a:endParaRPr lang="en-GB" sz="1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20752" y="2911548"/>
            <a:ext cx="3071182" cy="1309540"/>
            <a:chOff x="5914266" y="2269934"/>
            <a:chExt cx="3071182" cy="1309540"/>
          </a:xfrm>
        </p:grpSpPr>
        <p:sp>
          <p:nvSpPr>
            <p:cNvPr id="8" name="Arc 361"/>
            <p:cNvSpPr>
              <a:spLocks/>
            </p:cNvSpPr>
            <p:nvPr/>
          </p:nvSpPr>
          <p:spPr bwMode="auto">
            <a:xfrm rot="13427297" flipV="1">
              <a:off x="6647927" y="2269934"/>
              <a:ext cx="1413708" cy="13095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9" name="Text Box 362"/>
            <p:cNvSpPr txBox="1">
              <a:spLocks noChangeArrowheads="1"/>
            </p:cNvSpPr>
            <p:nvPr/>
          </p:nvSpPr>
          <p:spPr bwMode="auto">
            <a:xfrm>
              <a:off x="5914266" y="2996952"/>
              <a:ext cx="9378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 dirty="0" err="1">
                  <a:solidFill>
                    <a:srgbClr val="0070C0"/>
                  </a:solidFill>
                  <a:sym typeface="Wingdings" pitchFamily="2" charset="2"/>
                </a:rPr>
                <a:t>opp</a:t>
              </a:r>
              <a:endParaRPr lang="en-GB" sz="2400" dirty="0">
                <a:solidFill>
                  <a:srgbClr val="0070C0"/>
                </a:solidFill>
                <a:sym typeface="Wingdings" pitchFamily="2" charset="2"/>
              </a:endParaRPr>
            </a:p>
          </p:txBody>
        </p:sp>
        <p:sp>
          <p:nvSpPr>
            <p:cNvPr id="10" name="Text Box 363"/>
            <p:cNvSpPr txBox="1">
              <a:spLocks noChangeArrowheads="1"/>
            </p:cNvSpPr>
            <p:nvPr/>
          </p:nvSpPr>
          <p:spPr bwMode="auto">
            <a:xfrm>
              <a:off x="8047589" y="2996952"/>
              <a:ext cx="93785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 dirty="0">
                  <a:solidFill>
                    <a:srgbClr val="0070C0"/>
                  </a:solidFill>
                  <a:sym typeface="Wingdings" pitchFamily="2" charset="2"/>
                </a:rPr>
                <a:t>turn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44265" y="1053737"/>
            <a:ext cx="1741182" cy="1655183"/>
            <a:chOff x="7240941" y="952884"/>
            <a:chExt cx="1726347" cy="1597505"/>
          </a:xfrm>
        </p:grpSpPr>
        <p:pic>
          <p:nvPicPr>
            <p:cNvPr id="19" name="Picture 62" descr="asi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782" y="952884"/>
              <a:ext cx="1329399" cy="12707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7" name="Rectangle 16"/>
            <p:cNvSpPr/>
            <p:nvPr/>
          </p:nvSpPr>
          <p:spPr>
            <a:xfrm>
              <a:off x="7240941" y="2223633"/>
              <a:ext cx="1726347" cy="326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>
                <a:spcBef>
                  <a:spcPct val="50000"/>
                </a:spcBef>
              </a:pPr>
              <a:r>
                <a:rPr lang="en-GB" sz="1600" b="1" dirty="0" smtClean="0">
                  <a:solidFill>
                    <a:srgbClr val="FF0000"/>
                  </a:solidFill>
                  <a:sym typeface="Wingdings" pitchFamily="2" charset="2"/>
                </a:rPr>
                <a:t>75 - 85 KTS</a:t>
              </a:r>
              <a:endParaRPr lang="en-GB" sz="1800" b="1" dirty="0">
                <a:solidFill>
                  <a:srgbClr val="FF0000"/>
                </a:solidFill>
                <a:sym typeface="Wingdings" pitchFamily="2" charset="2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495300" y="188640"/>
            <a:ext cx="8915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  <a:t/>
            </a:r>
            <a:b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</a:b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  <a:t>Exercise 14 – Advanced Turning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j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60512" y="1124744"/>
            <a:ext cx="2880320" cy="767352"/>
            <a:chOff x="2425405" y="5647749"/>
            <a:chExt cx="8506199" cy="1324882"/>
          </a:xfrm>
        </p:grpSpPr>
        <p:sp>
          <p:nvSpPr>
            <p:cNvPr id="25" name="AutoShape 97"/>
            <p:cNvSpPr>
              <a:spLocks noChangeArrowheads="1"/>
            </p:cNvSpPr>
            <p:nvPr/>
          </p:nvSpPr>
          <p:spPr bwMode="auto">
            <a:xfrm>
              <a:off x="2425405" y="5647749"/>
              <a:ext cx="8506199" cy="99461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98"/>
            <p:cNvSpPr txBox="1">
              <a:spLocks noChangeArrowheads="1"/>
            </p:cNvSpPr>
            <p:nvPr/>
          </p:nvSpPr>
          <p:spPr bwMode="auto">
            <a:xfrm>
              <a:off x="2578677" y="5750421"/>
              <a:ext cx="8136902" cy="1222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/>
              <a:r>
                <a:rPr lang="en-GB" sz="2000" b="1" dirty="0" smtClean="0">
                  <a:solidFill>
                    <a:schemeClr val="bg1"/>
                  </a:solidFill>
                  <a:sym typeface="Wingdings" pitchFamily="2" charset="2"/>
                </a:rPr>
                <a:t>H.A.S.E.L.L. Check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509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95300" y="188640"/>
            <a:ext cx="8915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  <a:t/>
            </a:r>
            <a:b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</a:b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  <a:t>Exercise 14 – Advanced Turning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j-cs"/>
            </a:endParaRPr>
          </a:p>
        </p:txBody>
      </p:sp>
      <p:pic>
        <p:nvPicPr>
          <p:cNvPr id="7" name="Picture 6" descr="60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568" y="1340768"/>
            <a:ext cx="396011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60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1032" y="1340768"/>
            <a:ext cx="4026024" cy="2928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4797252"/>
            <a:ext cx="8915400" cy="1368052"/>
          </a:xfrm>
        </p:spPr>
        <p:txBody>
          <a:bodyPr/>
          <a:lstStyle/>
          <a:p>
            <a:r>
              <a:rPr lang="en-GB" sz="1800" dirty="0"/>
              <a:t>Side by side a/c have  a different horizon perspective for left and right turns</a:t>
            </a:r>
          </a:p>
          <a:p>
            <a:r>
              <a:rPr lang="en-GB" sz="1800" dirty="0"/>
              <a:t>The horizon is the primary reference for both bank and pitch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	         </a:t>
            </a:r>
            <a:r>
              <a:rPr lang="en-GB" sz="2800" dirty="0">
                <a:solidFill>
                  <a:srgbClr val="FF0000"/>
                </a:solidFill>
              </a:rPr>
              <a:t>DO NOT CHASE THE INSTRUMENTS</a:t>
            </a:r>
            <a:endParaRPr lang="en-GB" sz="2800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654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2520" y="3933056"/>
            <a:ext cx="8915400" cy="201622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Exit</a:t>
            </a:r>
          </a:p>
          <a:p>
            <a:pPr>
              <a:buFontTx/>
              <a:buAutoNum type="arabicPeriod"/>
            </a:pPr>
            <a:r>
              <a:rPr lang="en-GB" sz="1800" dirty="0" smtClean="0"/>
              <a:t>Anticipate </a:t>
            </a:r>
            <a:r>
              <a:rPr lang="en-GB" sz="1800" dirty="0"/>
              <a:t>reference point </a:t>
            </a:r>
            <a:r>
              <a:rPr lang="en-GB" sz="1800" dirty="0" smtClean="0"/>
              <a:t>(30 </a:t>
            </a:r>
            <a:r>
              <a:rPr lang="en-GB" sz="1800" dirty="0"/>
              <a:t>deg) </a:t>
            </a:r>
          </a:p>
          <a:p>
            <a:pPr>
              <a:buFontTx/>
              <a:buAutoNum type="arabicPeriod"/>
            </a:pPr>
            <a:r>
              <a:rPr lang="en-GB" sz="1800" dirty="0"/>
              <a:t>Roll out of turn, </a:t>
            </a:r>
            <a:r>
              <a:rPr lang="en-GB" sz="1800" dirty="0">
                <a:solidFill>
                  <a:srgbClr val="FF0000"/>
                </a:solidFill>
              </a:rPr>
              <a:t>coordinating aileron + </a:t>
            </a:r>
            <a:r>
              <a:rPr lang="en-GB" sz="1800" dirty="0" smtClean="0">
                <a:solidFill>
                  <a:srgbClr val="FF0000"/>
                </a:solidFill>
              </a:rPr>
              <a:t>rudder 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simultaneously;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Progressively reduce power as required and…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Relax </a:t>
            </a:r>
            <a:r>
              <a:rPr lang="en-GB" sz="1800" dirty="0"/>
              <a:t>back pressure on column to attain the level flight </a:t>
            </a:r>
            <a:r>
              <a:rPr lang="en-GB" sz="1800" dirty="0" smtClean="0"/>
              <a:t>attitude</a:t>
            </a:r>
          </a:p>
          <a:p>
            <a:pPr>
              <a:buFontTx/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Centralise</a:t>
            </a:r>
            <a:r>
              <a:rPr lang="en-GB" sz="1800" dirty="0" smtClean="0"/>
              <a:t> roll and yaw inputs when wings level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42671"/>
              </p:ext>
            </p:extLst>
          </p:nvPr>
        </p:nvGraphicFramePr>
        <p:xfrm>
          <a:off x="1208585" y="1628802"/>
          <a:ext cx="7704855" cy="208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417646">
                <a:tc>
                  <a:txBody>
                    <a:bodyPr/>
                    <a:lstStyle/>
                    <a:p>
                      <a:r>
                        <a:rPr lang="en-GB" dirty="0" smtClean="0"/>
                        <a:t>Monitor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Input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Reference</a:t>
                      </a:r>
                      <a:endParaRPr lang="en-GB" dirty="0"/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en-GB" dirty="0" smtClean="0"/>
                        <a:t>Bank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Roll (Stick)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Horizon</a:t>
                      </a:r>
                      <a:endParaRPr lang="en-GB" dirty="0"/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en-GB" dirty="0" smtClean="0"/>
                        <a:t>Balance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Yaw (Rudder)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Balance Ball</a:t>
                      </a:r>
                      <a:endParaRPr lang="en-GB" dirty="0"/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en-GB" dirty="0" smtClean="0"/>
                        <a:t>Height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Pitch</a:t>
                      </a:r>
                      <a:r>
                        <a:rPr lang="en-GB" baseline="0" dirty="0" smtClean="0"/>
                        <a:t> (Stick)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Horizon, VSI, ASI</a:t>
                      </a:r>
                      <a:endParaRPr lang="en-GB" dirty="0"/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en-GB" dirty="0" smtClean="0"/>
                        <a:t>Airspeed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Power (Throttle)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ASI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704528" y="1052736"/>
            <a:ext cx="30243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n-cs"/>
              </a:rPr>
              <a:t>Maintain level turn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95300" y="188640"/>
            <a:ext cx="8915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  <a:t/>
            </a:r>
            <a:b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</a:b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  <a:t>Exercise 14 – Advanced Turning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78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95300" y="188640"/>
            <a:ext cx="8915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  <a:t/>
            </a:r>
            <a:b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</a:b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  <a:t>Exercise 14 – Collision </a:t>
            </a: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j-cs"/>
              </a:rPr>
              <a:t>Avoidance Turn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j-cs"/>
            </a:endParaRPr>
          </a:p>
        </p:txBody>
      </p:sp>
      <p:pic>
        <p:nvPicPr>
          <p:cNvPr id="9" name="Picture 8" descr="60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4808" y="1124744"/>
            <a:ext cx="4026024" cy="2928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4104" y="4365104"/>
            <a:ext cx="8915400" cy="1368052"/>
          </a:xfrm>
        </p:spPr>
        <p:txBody>
          <a:bodyPr/>
          <a:lstStyle/>
          <a:p>
            <a:r>
              <a:rPr lang="en-GB" sz="1800" dirty="0" smtClean="0"/>
              <a:t>Aim – simulate avoidance of an aircraft spotted at close range on a head on collision course</a:t>
            </a:r>
            <a:endParaRPr lang="en-GB" sz="1800" dirty="0"/>
          </a:p>
          <a:p>
            <a:r>
              <a:rPr lang="en-GB" sz="1800" dirty="0" smtClean="0"/>
              <a:t>Maximum bank angle turn through 90 </a:t>
            </a:r>
            <a:r>
              <a:rPr lang="en-GB" sz="1800" dirty="0" err="1" smtClean="0"/>
              <a:t>deg</a:t>
            </a:r>
            <a:r>
              <a:rPr lang="en-GB" sz="1800" dirty="0" smtClean="0"/>
              <a:t> usually to </a:t>
            </a:r>
            <a:r>
              <a:rPr lang="en-GB" sz="1800" dirty="0" smtClean="0">
                <a:solidFill>
                  <a:srgbClr val="FF0000"/>
                </a:solidFill>
              </a:rPr>
              <a:t>RIGHT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Manoeuvre should be RAPID and SAFE, not necessarily ‘super accurate’</a:t>
            </a:r>
          </a:p>
          <a:p>
            <a:endParaRPr lang="en-GB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	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3963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626</Words>
  <Application>Microsoft Office PowerPoint</Application>
  <PresentationFormat>A4 Paper (210x297 mm)</PresentationFormat>
  <Paragraphs>146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Exercise 14 Advanced Turning </vt:lpstr>
      <vt:lpstr>Why? </vt:lpstr>
      <vt:lpstr> Exercise 14 – Advanced Turning</vt:lpstr>
      <vt:lpstr> Exercise 14 – Advanced Turning</vt:lpstr>
      <vt:lpstr> Exercise 14 – Advanced Turning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14 Advanced Turning </vt:lpstr>
    </vt:vector>
  </TitlesOfParts>
  <Company>Thomson Medex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</dc:title>
  <dc:creator>furniss_m</dc:creator>
  <cp:lastModifiedBy>Marcus Furniss</cp:lastModifiedBy>
  <cp:revision>292</cp:revision>
  <dcterms:created xsi:type="dcterms:W3CDTF">2006-05-24T18:30:12Z</dcterms:created>
  <dcterms:modified xsi:type="dcterms:W3CDTF">2020-08-10T16:30:10Z</dcterms:modified>
</cp:coreProperties>
</file>