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93" r:id="rId2"/>
    <p:sldId id="430" r:id="rId3"/>
    <p:sldId id="305" r:id="rId4"/>
    <p:sldId id="441" r:id="rId5"/>
    <p:sldId id="267" r:id="rId6"/>
    <p:sldId id="273" r:id="rId7"/>
    <p:sldId id="274" r:id="rId8"/>
    <p:sldId id="275" r:id="rId9"/>
    <p:sldId id="276" r:id="rId10"/>
    <p:sldId id="428" r:id="rId11"/>
    <p:sldId id="401" r:id="rId12"/>
    <p:sldId id="278" r:id="rId13"/>
    <p:sldId id="402" r:id="rId14"/>
    <p:sldId id="403" r:id="rId15"/>
    <p:sldId id="404" r:id="rId16"/>
    <p:sldId id="432" r:id="rId17"/>
    <p:sldId id="405" r:id="rId18"/>
    <p:sldId id="406" r:id="rId19"/>
    <p:sldId id="407" r:id="rId20"/>
    <p:sldId id="408" r:id="rId21"/>
    <p:sldId id="409" r:id="rId22"/>
    <p:sldId id="410" r:id="rId23"/>
    <p:sldId id="411" r:id="rId24"/>
    <p:sldId id="412" r:id="rId25"/>
    <p:sldId id="413" r:id="rId26"/>
    <p:sldId id="414" r:id="rId27"/>
    <p:sldId id="415" r:id="rId28"/>
    <p:sldId id="431" r:id="rId29"/>
    <p:sldId id="416" r:id="rId30"/>
    <p:sldId id="417" r:id="rId31"/>
    <p:sldId id="418" r:id="rId32"/>
    <p:sldId id="419" r:id="rId33"/>
    <p:sldId id="420" r:id="rId34"/>
    <p:sldId id="421" r:id="rId35"/>
    <p:sldId id="422" r:id="rId36"/>
    <p:sldId id="423" r:id="rId37"/>
    <p:sldId id="424" r:id="rId38"/>
    <p:sldId id="436" r:id="rId39"/>
    <p:sldId id="442" r:id="rId40"/>
    <p:sldId id="438" r:id="rId41"/>
    <p:sldId id="439" r:id="rId42"/>
    <p:sldId id="440" r:id="rId43"/>
    <p:sldId id="425" r:id="rId44"/>
    <p:sldId id="426" r:id="rId45"/>
    <p:sldId id="429" r:id="rId46"/>
    <p:sldId id="427" r:id="rId47"/>
    <p:sldId id="433" r:id="rId48"/>
    <p:sldId id="435" r:id="rId49"/>
    <p:sldId id="434" r:id="rId50"/>
    <p:sldId id="392" r:id="rId51"/>
  </p:sldIdLst>
  <p:sldSz cx="9906000" cy="6858000" type="A4"/>
  <p:notesSz cx="6708775" cy="983615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4DE"/>
    <a:srgbClr val="7030A0"/>
    <a:srgbClr val="376092"/>
    <a:srgbClr val="0070C0"/>
    <a:srgbClr val="FF0000"/>
    <a:srgbClr val="CC3399"/>
    <a:srgbClr val="BFBFBF"/>
    <a:srgbClr val="1C1FAE"/>
    <a:srgbClr val="0066FF"/>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8DCB1D-D95C-4EA1-BD7C-43466D324F8B}" v="272" dt="2022-01-19T10:35:17.6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74" autoAdjust="0"/>
    <p:restoredTop sz="94624" autoAdjust="0"/>
  </p:normalViewPr>
  <p:slideViewPr>
    <p:cSldViewPr>
      <p:cViewPr varScale="1">
        <p:scale>
          <a:sx n="66" d="100"/>
          <a:sy n="66" d="100"/>
        </p:scale>
        <p:origin x="426" y="7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us Furniss" userId="86cdd024e3e5ab1a" providerId="LiveId" clId="{B38DCB1D-D95C-4EA1-BD7C-43466D324F8B}"/>
    <pc:docChg chg="undo custSel addSld delSld modSld sldOrd">
      <pc:chgData name="Marcus Furniss" userId="86cdd024e3e5ab1a" providerId="LiveId" clId="{B38DCB1D-D95C-4EA1-BD7C-43466D324F8B}" dt="2022-01-19T10:35:17.690" v="394" actId="20577"/>
      <pc:docMkLst>
        <pc:docMk/>
      </pc:docMkLst>
      <pc:sldChg chg="modSp mod modAnim">
        <pc:chgData name="Marcus Furniss" userId="86cdd024e3e5ab1a" providerId="LiveId" clId="{B38DCB1D-D95C-4EA1-BD7C-43466D324F8B}" dt="2022-01-19T10:15:45.157" v="119" actId="5793"/>
        <pc:sldMkLst>
          <pc:docMk/>
          <pc:sldMk cId="3586691664" sldId="267"/>
        </pc:sldMkLst>
        <pc:spChg chg="mod">
          <ac:chgData name="Marcus Furniss" userId="86cdd024e3e5ab1a" providerId="LiveId" clId="{B38DCB1D-D95C-4EA1-BD7C-43466D324F8B}" dt="2022-01-19T10:15:45.157" v="119" actId="5793"/>
          <ac:spMkLst>
            <pc:docMk/>
            <pc:sldMk cId="3586691664" sldId="267"/>
            <ac:spMk id="3" creationId="{AD35B73D-BE7F-4198-B19C-E31F468623CA}"/>
          </ac:spMkLst>
        </pc:spChg>
      </pc:sldChg>
      <pc:sldChg chg="del">
        <pc:chgData name="Marcus Furniss" userId="86cdd024e3e5ab1a" providerId="LiveId" clId="{B38DCB1D-D95C-4EA1-BD7C-43466D324F8B}" dt="2022-01-19T10:15:53.626" v="120" actId="47"/>
        <pc:sldMkLst>
          <pc:docMk/>
          <pc:sldMk cId="738998509" sldId="268"/>
        </pc:sldMkLst>
      </pc:sldChg>
      <pc:sldChg chg="del">
        <pc:chgData name="Marcus Furniss" userId="86cdd024e3e5ab1a" providerId="LiveId" clId="{B38DCB1D-D95C-4EA1-BD7C-43466D324F8B}" dt="2022-01-19T10:15:08.249" v="98" actId="47"/>
        <pc:sldMkLst>
          <pc:docMk/>
          <pc:sldMk cId="1840329116" sldId="271"/>
        </pc:sldMkLst>
      </pc:sldChg>
      <pc:sldChg chg="modSp del mod">
        <pc:chgData name="Marcus Furniss" userId="86cdd024e3e5ab1a" providerId="LiveId" clId="{B38DCB1D-D95C-4EA1-BD7C-43466D324F8B}" dt="2022-01-19T10:15:04.025" v="97" actId="47"/>
        <pc:sldMkLst>
          <pc:docMk/>
          <pc:sldMk cId="2626173873" sldId="272"/>
        </pc:sldMkLst>
        <pc:spChg chg="mod">
          <ac:chgData name="Marcus Furniss" userId="86cdd024e3e5ab1a" providerId="LiveId" clId="{B38DCB1D-D95C-4EA1-BD7C-43466D324F8B}" dt="2022-01-19T10:05:02.807" v="28" actId="20577"/>
          <ac:spMkLst>
            <pc:docMk/>
            <pc:sldMk cId="2626173873" sldId="272"/>
            <ac:spMk id="3" creationId="{1913EA67-9AED-43B3-BB7C-D3F098C8D71C}"/>
          </ac:spMkLst>
        </pc:spChg>
      </pc:sldChg>
      <pc:sldChg chg="modSp mod modAnim">
        <pc:chgData name="Marcus Furniss" userId="86cdd024e3e5ab1a" providerId="LiveId" clId="{B38DCB1D-D95C-4EA1-BD7C-43466D324F8B}" dt="2022-01-19T10:19:01.014" v="126" actId="27636"/>
        <pc:sldMkLst>
          <pc:docMk/>
          <pc:sldMk cId="359420763" sldId="273"/>
        </pc:sldMkLst>
        <pc:spChg chg="mod">
          <ac:chgData name="Marcus Furniss" userId="86cdd024e3e5ab1a" providerId="LiveId" clId="{B38DCB1D-D95C-4EA1-BD7C-43466D324F8B}" dt="2022-01-19T10:19:01.014" v="126" actId="27636"/>
          <ac:spMkLst>
            <pc:docMk/>
            <pc:sldMk cId="359420763" sldId="273"/>
            <ac:spMk id="3" creationId="{6867018A-38E1-421E-B60E-00E08EB65B6D}"/>
          </ac:spMkLst>
        </pc:spChg>
      </pc:sldChg>
      <pc:sldChg chg="modSp mod">
        <pc:chgData name="Marcus Furniss" userId="86cdd024e3e5ab1a" providerId="LiveId" clId="{B38DCB1D-D95C-4EA1-BD7C-43466D324F8B}" dt="2022-01-19T10:02:36.131" v="8" actId="115"/>
        <pc:sldMkLst>
          <pc:docMk/>
          <pc:sldMk cId="1048353344" sldId="305"/>
        </pc:sldMkLst>
        <pc:spChg chg="mod">
          <ac:chgData name="Marcus Furniss" userId="86cdd024e3e5ab1a" providerId="LiveId" clId="{B38DCB1D-D95C-4EA1-BD7C-43466D324F8B}" dt="2022-01-19T10:02:36.131" v="8" actId="115"/>
          <ac:spMkLst>
            <pc:docMk/>
            <pc:sldMk cId="1048353344" sldId="305"/>
            <ac:spMk id="2" creationId="{7DB4FD37-25BA-4CBC-AB9F-4BA8A25A0401}"/>
          </ac:spMkLst>
        </pc:spChg>
      </pc:sldChg>
      <pc:sldChg chg="del ord">
        <pc:chgData name="Marcus Furniss" userId="86cdd024e3e5ab1a" providerId="LiveId" clId="{B38DCB1D-D95C-4EA1-BD7C-43466D324F8B}" dt="2022-01-19T10:17:17.929" v="123" actId="47"/>
        <pc:sldMkLst>
          <pc:docMk/>
          <pc:sldMk cId="1725807055" sldId="399"/>
        </pc:sldMkLst>
      </pc:sldChg>
      <pc:sldChg chg="modSp">
        <pc:chgData name="Marcus Furniss" userId="86cdd024e3e5ab1a" providerId="LiveId" clId="{B38DCB1D-D95C-4EA1-BD7C-43466D324F8B}" dt="2022-01-19T10:19:39.895" v="127" actId="20577"/>
        <pc:sldMkLst>
          <pc:docMk/>
          <pc:sldMk cId="2849482371" sldId="404"/>
        </pc:sldMkLst>
        <pc:spChg chg="mod">
          <ac:chgData name="Marcus Furniss" userId="86cdd024e3e5ab1a" providerId="LiveId" clId="{B38DCB1D-D95C-4EA1-BD7C-43466D324F8B}" dt="2022-01-19T10:19:39.895" v="127" actId="20577"/>
          <ac:spMkLst>
            <pc:docMk/>
            <pc:sldMk cId="2849482371" sldId="404"/>
            <ac:spMk id="3" creationId="{B3BA8041-F0C6-40B3-A248-1809C373D041}"/>
          </ac:spMkLst>
        </pc:spChg>
      </pc:sldChg>
      <pc:sldChg chg="modSp modAnim">
        <pc:chgData name="Marcus Furniss" userId="86cdd024e3e5ab1a" providerId="LiveId" clId="{B38DCB1D-D95C-4EA1-BD7C-43466D324F8B}" dt="2022-01-19T10:20:25.732" v="149" actId="20577"/>
        <pc:sldMkLst>
          <pc:docMk/>
          <pc:sldMk cId="2765374034" sldId="405"/>
        </pc:sldMkLst>
        <pc:spChg chg="mod">
          <ac:chgData name="Marcus Furniss" userId="86cdd024e3e5ab1a" providerId="LiveId" clId="{B38DCB1D-D95C-4EA1-BD7C-43466D324F8B}" dt="2022-01-19T10:20:25.732" v="149" actId="20577"/>
          <ac:spMkLst>
            <pc:docMk/>
            <pc:sldMk cId="2765374034" sldId="405"/>
            <ac:spMk id="3" creationId="{9B6B4466-9434-48EE-9CB3-C7A737F936C3}"/>
          </ac:spMkLst>
        </pc:spChg>
      </pc:sldChg>
      <pc:sldChg chg="modSp modAnim">
        <pc:chgData name="Marcus Furniss" userId="86cdd024e3e5ab1a" providerId="LiveId" clId="{B38DCB1D-D95C-4EA1-BD7C-43466D324F8B}" dt="2022-01-19T10:21:32.882" v="158" actId="20577"/>
        <pc:sldMkLst>
          <pc:docMk/>
          <pc:sldMk cId="347566772" sldId="407"/>
        </pc:sldMkLst>
        <pc:spChg chg="mod">
          <ac:chgData name="Marcus Furniss" userId="86cdd024e3e5ab1a" providerId="LiveId" clId="{B38DCB1D-D95C-4EA1-BD7C-43466D324F8B}" dt="2022-01-19T10:21:32.882" v="158" actId="20577"/>
          <ac:spMkLst>
            <pc:docMk/>
            <pc:sldMk cId="347566772" sldId="407"/>
            <ac:spMk id="3" creationId="{351FBEF9-B246-44EF-BD76-746D44172BC1}"/>
          </ac:spMkLst>
        </pc:spChg>
      </pc:sldChg>
      <pc:sldChg chg="modSp modAnim">
        <pc:chgData name="Marcus Furniss" userId="86cdd024e3e5ab1a" providerId="LiveId" clId="{B38DCB1D-D95C-4EA1-BD7C-43466D324F8B}" dt="2022-01-19T10:22:49.823" v="176" actId="20577"/>
        <pc:sldMkLst>
          <pc:docMk/>
          <pc:sldMk cId="3636133175" sldId="409"/>
        </pc:sldMkLst>
        <pc:spChg chg="mod">
          <ac:chgData name="Marcus Furniss" userId="86cdd024e3e5ab1a" providerId="LiveId" clId="{B38DCB1D-D95C-4EA1-BD7C-43466D324F8B}" dt="2022-01-19T10:22:49.823" v="176" actId="20577"/>
          <ac:spMkLst>
            <pc:docMk/>
            <pc:sldMk cId="3636133175" sldId="409"/>
            <ac:spMk id="3" creationId="{0F213478-67F6-4923-89E3-658A8AF9B0A0}"/>
          </ac:spMkLst>
        </pc:spChg>
      </pc:sldChg>
      <pc:sldChg chg="modSp modAnim">
        <pc:chgData name="Marcus Furniss" userId="86cdd024e3e5ab1a" providerId="LiveId" clId="{B38DCB1D-D95C-4EA1-BD7C-43466D324F8B}" dt="2022-01-19T10:23:13.712" v="184" actId="20577"/>
        <pc:sldMkLst>
          <pc:docMk/>
          <pc:sldMk cId="1883982728" sldId="410"/>
        </pc:sldMkLst>
        <pc:spChg chg="mod">
          <ac:chgData name="Marcus Furniss" userId="86cdd024e3e5ab1a" providerId="LiveId" clId="{B38DCB1D-D95C-4EA1-BD7C-43466D324F8B}" dt="2022-01-19T10:23:13.712" v="184" actId="20577"/>
          <ac:spMkLst>
            <pc:docMk/>
            <pc:sldMk cId="1883982728" sldId="410"/>
            <ac:spMk id="3" creationId="{68254E92-9625-409A-BF40-8301BCB8BDF9}"/>
          </ac:spMkLst>
        </pc:spChg>
      </pc:sldChg>
      <pc:sldChg chg="modSp modAnim">
        <pc:chgData name="Marcus Furniss" userId="86cdd024e3e5ab1a" providerId="LiveId" clId="{B38DCB1D-D95C-4EA1-BD7C-43466D324F8B}" dt="2022-01-19T10:23:09.917" v="181" actId="20577"/>
        <pc:sldMkLst>
          <pc:docMk/>
          <pc:sldMk cId="2570406172" sldId="411"/>
        </pc:sldMkLst>
        <pc:spChg chg="mod">
          <ac:chgData name="Marcus Furniss" userId="86cdd024e3e5ab1a" providerId="LiveId" clId="{B38DCB1D-D95C-4EA1-BD7C-43466D324F8B}" dt="2022-01-19T10:23:09.917" v="181" actId="20577"/>
          <ac:spMkLst>
            <pc:docMk/>
            <pc:sldMk cId="2570406172" sldId="411"/>
            <ac:spMk id="3" creationId="{B2CACDC5-7981-4699-8D54-604EFD2390B9}"/>
          </ac:spMkLst>
        </pc:spChg>
      </pc:sldChg>
      <pc:sldChg chg="modSp mod">
        <pc:chgData name="Marcus Furniss" userId="86cdd024e3e5ab1a" providerId="LiveId" clId="{B38DCB1D-D95C-4EA1-BD7C-43466D324F8B}" dt="2022-01-19T10:23:46.894" v="195" actId="20577"/>
        <pc:sldMkLst>
          <pc:docMk/>
          <pc:sldMk cId="3820823681" sldId="412"/>
        </pc:sldMkLst>
        <pc:spChg chg="mod">
          <ac:chgData name="Marcus Furniss" userId="86cdd024e3e5ab1a" providerId="LiveId" clId="{B38DCB1D-D95C-4EA1-BD7C-43466D324F8B}" dt="2022-01-19T10:23:46.894" v="195" actId="20577"/>
          <ac:spMkLst>
            <pc:docMk/>
            <pc:sldMk cId="3820823681" sldId="412"/>
            <ac:spMk id="3" creationId="{F7F99060-6AF4-410A-AF59-A8C811EADA15}"/>
          </ac:spMkLst>
        </pc:spChg>
      </pc:sldChg>
      <pc:sldChg chg="modSp">
        <pc:chgData name="Marcus Furniss" userId="86cdd024e3e5ab1a" providerId="LiveId" clId="{B38DCB1D-D95C-4EA1-BD7C-43466D324F8B}" dt="2022-01-19T10:24:50.865" v="208" actId="20577"/>
        <pc:sldMkLst>
          <pc:docMk/>
          <pc:sldMk cId="4173884086" sldId="413"/>
        </pc:sldMkLst>
        <pc:spChg chg="mod">
          <ac:chgData name="Marcus Furniss" userId="86cdd024e3e5ab1a" providerId="LiveId" clId="{B38DCB1D-D95C-4EA1-BD7C-43466D324F8B}" dt="2022-01-19T10:24:50.865" v="208" actId="20577"/>
          <ac:spMkLst>
            <pc:docMk/>
            <pc:sldMk cId="4173884086" sldId="413"/>
            <ac:spMk id="3" creationId="{DFFA2E6A-52CE-401E-8715-32E7E9EF01A7}"/>
          </ac:spMkLst>
        </pc:spChg>
      </pc:sldChg>
      <pc:sldChg chg="modSp modAnim">
        <pc:chgData name="Marcus Furniss" userId="86cdd024e3e5ab1a" providerId="LiveId" clId="{B38DCB1D-D95C-4EA1-BD7C-43466D324F8B}" dt="2022-01-19T10:24:32.855" v="204" actId="20577"/>
        <pc:sldMkLst>
          <pc:docMk/>
          <pc:sldMk cId="540190039" sldId="414"/>
        </pc:sldMkLst>
        <pc:spChg chg="mod">
          <ac:chgData name="Marcus Furniss" userId="86cdd024e3e5ab1a" providerId="LiveId" clId="{B38DCB1D-D95C-4EA1-BD7C-43466D324F8B}" dt="2022-01-19T10:24:30.188" v="203" actId="5793"/>
          <ac:spMkLst>
            <pc:docMk/>
            <pc:sldMk cId="540190039" sldId="414"/>
            <ac:spMk id="3" creationId="{403C5E2B-5B76-46C9-8D44-66EAD9C61479}"/>
          </ac:spMkLst>
        </pc:spChg>
      </pc:sldChg>
      <pc:sldChg chg="modSp">
        <pc:chgData name="Marcus Furniss" userId="86cdd024e3e5ab1a" providerId="LiveId" clId="{B38DCB1D-D95C-4EA1-BD7C-43466D324F8B}" dt="2022-01-19T10:25:07.338" v="215" actId="20577"/>
        <pc:sldMkLst>
          <pc:docMk/>
          <pc:sldMk cId="414358685" sldId="416"/>
        </pc:sldMkLst>
        <pc:spChg chg="mod">
          <ac:chgData name="Marcus Furniss" userId="86cdd024e3e5ab1a" providerId="LiveId" clId="{B38DCB1D-D95C-4EA1-BD7C-43466D324F8B}" dt="2022-01-19T10:25:07.338" v="215" actId="20577"/>
          <ac:spMkLst>
            <pc:docMk/>
            <pc:sldMk cId="414358685" sldId="416"/>
            <ac:spMk id="3" creationId="{AE935F27-9F85-41D4-BBB6-785B9D477557}"/>
          </ac:spMkLst>
        </pc:spChg>
      </pc:sldChg>
      <pc:sldChg chg="modSp">
        <pc:chgData name="Marcus Furniss" userId="86cdd024e3e5ab1a" providerId="LiveId" clId="{B38DCB1D-D95C-4EA1-BD7C-43466D324F8B}" dt="2022-01-19T10:33:34.423" v="361" actId="207"/>
        <pc:sldMkLst>
          <pc:docMk/>
          <pc:sldMk cId="1378018665" sldId="417"/>
        </pc:sldMkLst>
        <pc:spChg chg="mod">
          <ac:chgData name="Marcus Furniss" userId="86cdd024e3e5ab1a" providerId="LiveId" clId="{B38DCB1D-D95C-4EA1-BD7C-43466D324F8B}" dt="2022-01-19T10:33:34.423" v="361" actId="207"/>
          <ac:spMkLst>
            <pc:docMk/>
            <pc:sldMk cId="1378018665" sldId="417"/>
            <ac:spMk id="3" creationId="{D8D3D943-F584-4A73-A8C3-525D2D5BB9E2}"/>
          </ac:spMkLst>
        </pc:spChg>
      </pc:sldChg>
      <pc:sldChg chg="modSp">
        <pc:chgData name="Marcus Furniss" userId="86cdd024e3e5ab1a" providerId="LiveId" clId="{B38DCB1D-D95C-4EA1-BD7C-43466D324F8B}" dt="2022-01-19T10:33:54.334" v="368" actId="20577"/>
        <pc:sldMkLst>
          <pc:docMk/>
          <pc:sldMk cId="2719380648" sldId="418"/>
        </pc:sldMkLst>
        <pc:spChg chg="mod">
          <ac:chgData name="Marcus Furniss" userId="86cdd024e3e5ab1a" providerId="LiveId" clId="{B38DCB1D-D95C-4EA1-BD7C-43466D324F8B}" dt="2022-01-19T10:33:54.334" v="368" actId="20577"/>
          <ac:spMkLst>
            <pc:docMk/>
            <pc:sldMk cId="2719380648" sldId="418"/>
            <ac:spMk id="3" creationId="{CFAE8A7E-BB00-4948-BF62-6AAD05203824}"/>
          </ac:spMkLst>
        </pc:spChg>
      </pc:sldChg>
      <pc:sldChg chg="modSp mod">
        <pc:chgData name="Marcus Furniss" userId="86cdd024e3e5ab1a" providerId="LiveId" clId="{B38DCB1D-D95C-4EA1-BD7C-43466D324F8B}" dt="2022-01-19T10:25:28.918" v="220" actId="20577"/>
        <pc:sldMkLst>
          <pc:docMk/>
          <pc:sldMk cId="1768094183" sldId="419"/>
        </pc:sldMkLst>
        <pc:spChg chg="mod">
          <ac:chgData name="Marcus Furniss" userId="86cdd024e3e5ab1a" providerId="LiveId" clId="{B38DCB1D-D95C-4EA1-BD7C-43466D324F8B}" dt="2022-01-19T10:25:28.918" v="220" actId="20577"/>
          <ac:spMkLst>
            <pc:docMk/>
            <pc:sldMk cId="1768094183" sldId="419"/>
            <ac:spMk id="3" creationId="{FE73EC89-D789-42D6-B25A-D4358DF926B9}"/>
          </ac:spMkLst>
        </pc:spChg>
      </pc:sldChg>
      <pc:sldChg chg="modSp mod modAnim">
        <pc:chgData name="Marcus Furniss" userId="86cdd024e3e5ab1a" providerId="LiveId" clId="{B38DCB1D-D95C-4EA1-BD7C-43466D324F8B}" dt="2022-01-19T10:26:44.083" v="258" actId="1036"/>
        <pc:sldMkLst>
          <pc:docMk/>
          <pc:sldMk cId="2535940644" sldId="420"/>
        </pc:sldMkLst>
        <pc:spChg chg="mod">
          <ac:chgData name="Marcus Furniss" userId="86cdd024e3e5ab1a" providerId="LiveId" clId="{B38DCB1D-D95C-4EA1-BD7C-43466D324F8B}" dt="2022-01-19T10:26:44.083" v="258" actId="1036"/>
          <ac:spMkLst>
            <pc:docMk/>
            <pc:sldMk cId="2535940644" sldId="420"/>
            <ac:spMk id="3" creationId="{EC2D8D63-15AA-44E8-A0B3-0888264020D9}"/>
          </ac:spMkLst>
        </pc:spChg>
      </pc:sldChg>
      <pc:sldChg chg="modSp">
        <pc:chgData name="Marcus Furniss" userId="86cdd024e3e5ab1a" providerId="LiveId" clId="{B38DCB1D-D95C-4EA1-BD7C-43466D324F8B}" dt="2022-01-19T10:34:09.388" v="370" actId="207"/>
        <pc:sldMkLst>
          <pc:docMk/>
          <pc:sldMk cId="1851801110" sldId="421"/>
        </pc:sldMkLst>
        <pc:spChg chg="mod">
          <ac:chgData name="Marcus Furniss" userId="86cdd024e3e5ab1a" providerId="LiveId" clId="{B38DCB1D-D95C-4EA1-BD7C-43466D324F8B}" dt="2022-01-19T10:34:09.388" v="370" actId="207"/>
          <ac:spMkLst>
            <pc:docMk/>
            <pc:sldMk cId="1851801110" sldId="421"/>
            <ac:spMk id="3" creationId="{92CFCC32-3F3A-445F-AB59-88C44AB32DE0}"/>
          </ac:spMkLst>
        </pc:spChg>
      </pc:sldChg>
      <pc:sldChg chg="modSp">
        <pc:chgData name="Marcus Furniss" userId="86cdd024e3e5ab1a" providerId="LiveId" clId="{B38DCB1D-D95C-4EA1-BD7C-43466D324F8B}" dt="2022-01-19T10:34:14.487" v="371" actId="207"/>
        <pc:sldMkLst>
          <pc:docMk/>
          <pc:sldMk cId="3207297696" sldId="422"/>
        </pc:sldMkLst>
        <pc:spChg chg="mod">
          <ac:chgData name="Marcus Furniss" userId="86cdd024e3e5ab1a" providerId="LiveId" clId="{B38DCB1D-D95C-4EA1-BD7C-43466D324F8B}" dt="2022-01-19T10:34:14.487" v="371" actId="207"/>
          <ac:spMkLst>
            <pc:docMk/>
            <pc:sldMk cId="3207297696" sldId="422"/>
            <ac:spMk id="3" creationId="{0C03CF30-91DF-46A9-B554-4C002E0EB669}"/>
          </ac:spMkLst>
        </pc:spChg>
      </pc:sldChg>
      <pc:sldChg chg="modSp">
        <pc:chgData name="Marcus Furniss" userId="86cdd024e3e5ab1a" providerId="LiveId" clId="{B38DCB1D-D95C-4EA1-BD7C-43466D324F8B}" dt="2022-01-19T10:34:19.314" v="372" actId="207"/>
        <pc:sldMkLst>
          <pc:docMk/>
          <pc:sldMk cId="2481409959" sldId="423"/>
        </pc:sldMkLst>
        <pc:spChg chg="mod">
          <ac:chgData name="Marcus Furniss" userId="86cdd024e3e5ab1a" providerId="LiveId" clId="{B38DCB1D-D95C-4EA1-BD7C-43466D324F8B}" dt="2022-01-19T10:34:19.314" v="372" actId="207"/>
          <ac:spMkLst>
            <pc:docMk/>
            <pc:sldMk cId="2481409959" sldId="423"/>
            <ac:spMk id="3" creationId="{9AFE67F7-CF83-41C4-B501-E3734DF35507}"/>
          </ac:spMkLst>
        </pc:spChg>
      </pc:sldChg>
      <pc:sldChg chg="modSp">
        <pc:chgData name="Marcus Furniss" userId="86cdd024e3e5ab1a" providerId="LiveId" clId="{B38DCB1D-D95C-4EA1-BD7C-43466D324F8B}" dt="2022-01-19T10:27:36.909" v="264" actId="5793"/>
        <pc:sldMkLst>
          <pc:docMk/>
          <pc:sldMk cId="2480440567" sldId="424"/>
        </pc:sldMkLst>
        <pc:spChg chg="mod">
          <ac:chgData name="Marcus Furniss" userId="86cdd024e3e5ab1a" providerId="LiveId" clId="{B38DCB1D-D95C-4EA1-BD7C-43466D324F8B}" dt="2022-01-19T10:27:36.909" v="264" actId="5793"/>
          <ac:spMkLst>
            <pc:docMk/>
            <pc:sldMk cId="2480440567" sldId="424"/>
            <ac:spMk id="3" creationId="{F4F78FCC-7157-4AE4-B383-CDF8677F7A0E}"/>
          </ac:spMkLst>
        </pc:spChg>
      </pc:sldChg>
      <pc:sldChg chg="modSp">
        <pc:chgData name="Marcus Furniss" userId="86cdd024e3e5ab1a" providerId="LiveId" clId="{B38DCB1D-D95C-4EA1-BD7C-43466D324F8B}" dt="2022-01-19T10:34:58.051" v="386" actId="20577"/>
        <pc:sldMkLst>
          <pc:docMk/>
          <pc:sldMk cId="3188740074" sldId="425"/>
        </pc:sldMkLst>
        <pc:spChg chg="mod">
          <ac:chgData name="Marcus Furniss" userId="86cdd024e3e5ab1a" providerId="LiveId" clId="{B38DCB1D-D95C-4EA1-BD7C-43466D324F8B}" dt="2022-01-19T10:34:58.051" v="386" actId="20577"/>
          <ac:spMkLst>
            <pc:docMk/>
            <pc:sldMk cId="3188740074" sldId="425"/>
            <ac:spMk id="3" creationId="{BAACBBE9-992A-41DC-A6E9-768DBD231C00}"/>
          </ac:spMkLst>
        </pc:spChg>
      </pc:sldChg>
      <pc:sldChg chg="modSp">
        <pc:chgData name="Marcus Furniss" userId="86cdd024e3e5ab1a" providerId="LiveId" clId="{B38DCB1D-D95C-4EA1-BD7C-43466D324F8B}" dt="2022-01-19T10:35:06.191" v="388" actId="20577"/>
        <pc:sldMkLst>
          <pc:docMk/>
          <pc:sldMk cId="1479056226" sldId="426"/>
        </pc:sldMkLst>
        <pc:spChg chg="mod">
          <ac:chgData name="Marcus Furniss" userId="86cdd024e3e5ab1a" providerId="LiveId" clId="{B38DCB1D-D95C-4EA1-BD7C-43466D324F8B}" dt="2022-01-19T10:35:06.191" v="388" actId="20577"/>
          <ac:spMkLst>
            <pc:docMk/>
            <pc:sldMk cId="1479056226" sldId="426"/>
            <ac:spMk id="3" creationId="{909BE071-71A4-43F1-A5A4-C24656A7C64B}"/>
          </ac:spMkLst>
        </pc:spChg>
      </pc:sldChg>
      <pc:sldChg chg="modSp">
        <pc:chgData name="Marcus Furniss" userId="86cdd024e3e5ab1a" providerId="LiveId" clId="{B38DCB1D-D95C-4EA1-BD7C-43466D324F8B}" dt="2022-01-19T10:35:17.690" v="394" actId="20577"/>
        <pc:sldMkLst>
          <pc:docMk/>
          <pc:sldMk cId="348420107" sldId="427"/>
        </pc:sldMkLst>
        <pc:spChg chg="mod">
          <ac:chgData name="Marcus Furniss" userId="86cdd024e3e5ab1a" providerId="LiveId" clId="{B38DCB1D-D95C-4EA1-BD7C-43466D324F8B}" dt="2022-01-19T10:35:17.690" v="394" actId="20577"/>
          <ac:spMkLst>
            <pc:docMk/>
            <pc:sldMk cId="348420107" sldId="427"/>
            <ac:spMk id="3" creationId="{D27B6C9B-B90A-4B9C-AFC1-1E2C1A82E31A}"/>
          </ac:spMkLst>
        </pc:spChg>
      </pc:sldChg>
      <pc:sldChg chg="modSp">
        <pc:chgData name="Marcus Furniss" userId="86cdd024e3e5ab1a" providerId="LiveId" clId="{B38DCB1D-D95C-4EA1-BD7C-43466D324F8B}" dt="2022-01-19T10:35:14.753" v="393" actId="20577"/>
        <pc:sldMkLst>
          <pc:docMk/>
          <pc:sldMk cId="1147882642" sldId="429"/>
        </pc:sldMkLst>
        <pc:spChg chg="mod">
          <ac:chgData name="Marcus Furniss" userId="86cdd024e3e5ab1a" providerId="LiveId" clId="{B38DCB1D-D95C-4EA1-BD7C-43466D324F8B}" dt="2022-01-19T10:35:14.753" v="393" actId="20577"/>
          <ac:spMkLst>
            <pc:docMk/>
            <pc:sldMk cId="1147882642" sldId="429"/>
            <ac:spMk id="3" creationId="{D27B6C9B-B90A-4B9C-AFC1-1E2C1A82E31A}"/>
          </ac:spMkLst>
        </pc:spChg>
      </pc:sldChg>
      <pc:sldChg chg="modSp add del mod">
        <pc:chgData name="Marcus Furniss" userId="86cdd024e3e5ab1a" providerId="LiveId" clId="{B38DCB1D-D95C-4EA1-BD7C-43466D324F8B}" dt="2022-01-19T10:02:42.778" v="9" actId="115"/>
        <pc:sldMkLst>
          <pc:docMk/>
          <pc:sldMk cId="3641592492" sldId="430"/>
        </pc:sldMkLst>
        <pc:spChg chg="mod">
          <ac:chgData name="Marcus Furniss" userId="86cdd024e3e5ab1a" providerId="LiveId" clId="{B38DCB1D-D95C-4EA1-BD7C-43466D324F8B}" dt="2022-01-19T10:02:42.778" v="9" actId="115"/>
          <ac:spMkLst>
            <pc:docMk/>
            <pc:sldMk cId="3641592492" sldId="430"/>
            <ac:spMk id="71" creationId="{8FAC9684-0684-470E-8BCE-F333F8D61498}"/>
          </ac:spMkLst>
        </pc:spChg>
      </pc:sldChg>
      <pc:sldChg chg="modSp mod ord">
        <pc:chgData name="Marcus Furniss" userId="86cdd024e3e5ab1a" providerId="LiveId" clId="{B38DCB1D-D95C-4EA1-BD7C-43466D324F8B}" dt="2022-01-19T10:32:41.700" v="358" actId="20577"/>
        <pc:sldMkLst>
          <pc:docMk/>
          <pc:sldMk cId="338101463" sldId="432"/>
        </pc:sldMkLst>
        <pc:spChg chg="mod">
          <ac:chgData name="Marcus Furniss" userId="86cdd024e3e5ab1a" providerId="LiveId" clId="{B38DCB1D-D95C-4EA1-BD7C-43466D324F8B}" dt="2022-01-19T10:21:06.451" v="152"/>
          <ac:spMkLst>
            <pc:docMk/>
            <pc:sldMk cId="338101463" sldId="432"/>
            <ac:spMk id="10" creationId="{ADEFF1F9-FBF0-43AD-88A9-EE1CE09D0D9F}"/>
          </ac:spMkLst>
        </pc:spChg>
        <pc:spChg chg="mod">
          <ac:chgData name="Marcus Furniss" userId="86cdd024e3e5ab1a" providerId="LiveId" clId="{B38DCB1D-D95C-4EA1-BD7C-43466D324F8B}" dt="2022-01-19T10:32:41.700" v="358" actId="20577"/>
          <ac:spMkLst>
            <pc:docMk/>
            <pc:sldMk cId="338101463" sldId="432"/>
            <ac:spMk id="12" creationId="{69CB072A-13C2-45B5-B4DA-362E495F422D}"/>
          </ac:spMkLst>
        </pc:spChg>
      </pc:sldChg>
      <pc:sldChg chg="modSp mod">
        <pc:chgData name="Marcus Furniss" userId="86cdd024e3e5ab1a" providerId="LiveId" clId="{B38DCB1D-D95C-4EA1-BD7C-43466D324F8B}" dt="2022-01-19T10:32:07.752" v="357" actId="115"/>
        <pc:sldMkLst>
          <pc:docMk/>
          <pc:sldMk cId="845802837" sldId="434"/>
        </pc:sldMkLst>
        <pc:spChg chg="mod">
          <ac:chgData name="Marcus Furniss" userId="86cdd024e3e5ab1a" providerId="LiveId" clId="{B38DCB1D-D95C-4EA1-BD7C-43466D324F8B}" dt="2022-01-19T10:32:07.752" v="357" actId="115"/>
          <ac:spMkLst>
            <pc:docMk/>
            <pc:sldMk cId="845802837" sldId="434"/>
            <ac:spMk id="2" creationId="{0B286717-F825-43E7-81D8-0EB632517162}"/>
          </ac:spMkLst>
        </pc:spChg>
      </pc:sldChg>
      <pc:sldChg chg="modSp mod">
        <pc:chgData name="Marcus Furniss" userId="86cdd024e3e5ab1a" providerId="LiveId" clId="{B38DCB1D-D95C-4EA1-BD7C-43466D324F8B}" dt="2022-01-19T10:32:02.523" v="356" actId="115"/>
        <pc:sldMkLst>
          <pc:docMk/>
          <pc:sldMk cId="395423546" sldId="435"/>
        </pc:sldMkLst>
        <pc:spChg chg="mod">
          <ac:chgData name="Marcus Furniss" userId="86cdd024e3e5ab1a" providerId="LiveId" clId="{B38DCB1D-D95C-4EA1-BD7C-43466D324F8B}" dt="2022-01-19T10:32:02.523" v="356" actId="115"/>
          <ac:spMkLst>
            <pc:docMk/>
            <pc:sldMk cId="395423546" sldId="435"/>
            <ac:spMk id="71" creationId="{670DD217-CD6C-42F6-8BD0-237D015B678D}"/>
          </ac:spMkLst>
        </pc:spChg>
      </pc:sldChg>
      <pc:sldChg chg="modSp mod">
        <pc:chgData name="Marcus Furniss" userId="86cdd024e3e5ab1a" providerId="LiveId" clId="{B38DCB1D-D95C-4EA1-BD7C-43466D324F8B}" dt="2022-01-19T10:28:32.259" v="297" actId="20577"/>
        <pc:sldMkLst>
          <pc:docMk/>
          <pc:sldMk cId="1011004375" sldId="436"/>
        </pc:sldMkLst>
        <pc:spChg chg="mod">
          <ac:chgData name="Marcus Furniss" userId="86cdd024e3e5ab1a" providerId="LiveId" clId="{B38DCB1D-D95C-4EA1-BD7C-43466D324F8B}" dt="2022-01-19T10:28:32.259" v="297" actId="20577"/>
          <ac:spMkLst>
            <pc:docMk/>
            <pc:sldMk cId="1011004375" sldId="436"/>
            <ac:spMk id="3" creationId="{3649E2E0-7ACD-45C4-BAFD-AD519B01B079}"/>
          </ac:spMkLst>
        </pc:spChg>
      </pc:sldChg>
      <pc:sldChg chg="modSp del mod">
        <pc:chgData name="Marcus Furniss" userId="86cdd024e3e5ab1a" providerId="LiveId" clId="{B38DCB1D-D95C-4EA1-BD7C-43466D324F8B}" dt="2022-01-19T10:30:30.182" v="342" actId="47"/>
        <pc:sldMkLst>
          <pc:docMk/>
          <pc:sldMk cId="2413518463" sldId="437"/>
        </pc:sldMkLst>
        <pc:spChg chg="mod">
          <ac:chgData name="Marcus Furniss" userId="86cdd024e3e5ab1a" providerId="LiveId" clId="{B38DCB1D-D95C-4EA1-BD7C-43466D324F8B}" dt="2022-01-19T10:29:16.074" v="310" actId="12"/>
          <ac:spMkLst>
            <pc:docMk/>
            <pc:sldMk cId="2413518463" sldId="437"/>
            <ac:spMk id="3" creationId="{842B4741-0CBD-4734-B86C-780B7B1FDC10}"/>
          </ac:spMkLst>
        </pc:spChg>
      </pc:sldChg>
      <pc:sldChg chg="modSp modAnim">
        <pc:chgData name="Marcus Furniss" userId="86cdd024e3e5ab1a" providerId="LiveId" clId="{B38DCB1D-D95C-4EA1-BD7C-43466D324F8B}" dt="2022-01-19T10:34:37.491" v="380" actId="20577"/>
        <pc:sldMkLst>
          <pc:docMk/>
          <pc:sldMk cId="429682453" sldId="438"/>
        </pc:sldMkLst>
        <pc:spChg chg="mod">
          <ac:chgData name="Marcus Furniss" userId="86cdd024e3e5ab1a" providerId="LiveId" clId="{B38DCB1D-D95C-4EA1-BD7C-43466D324F8B}" dt="2022-01-19T10:34:37.491" v="380" actId="20577"/>
          <ac:spMkLst>
            <pc:docMk/>
            <pc:sldMk cId="429682453" sldId="438"/>
            <ac:spMk id="3" creationId="{C142B84B-7E03-4D39-89EE-F14380CB81F7}"/>
          </ac:spMkLst>
        </pc:spChg>
      </pc:sldChg>
      <pc:sldChg chg="modSp mod modAnim">
        <pc:chgData name="Marcus Furniss" userId="86cdd024e3e5ab1a" providerId="LiveId" clId="{B38DCB1D-D95C-4EA1-BD7C-43466D324F8B}" dt="2022-01-19T10:31:23.044" v="350" actId="20577"/>
        <pc:sldMkLst>
          <pc:docMk/>
          <pc:sldMk cId="3771259101" sldId="439"/>
        </pc:sldMkLst>
        <pc:spChg chg="mod">
          <ac:chgData name="Marcus Furniss" userId="86cdd024e3e5ab1a" providerId="LiveId" clId="{B38DCB1D-D95C-4EA1-BD7C-43466D324F8B}" dt="2022-01-19T10:31:23.044" v="350" actId="20577"/>
          <ac:spMkLst>
            <pc:docMk/>
            <pc:sldMk cId="3771259101" sldId="439"/>
            <ac:spMk id="3" creationId="{67D9476F-8A53-41E3-910C-03F400B26ADF}"/>
          </ac:spMkLst>
        </pc:spChg>
      </pc:sldChg>
      <pc:sldChg chg="modSp modAnim">
        <pc:chgData name="Marcus Furniss" userId="86cdd024e3e5ab1a" providerId="LiveId" clId="{B38DCB1D-D95C-4EA1-BD7C-43466D324F8B}" dt="2022-01-19T10:34:44.066" v="381" actId="20577"/>
        <pc:sldMkLst>
          <pc:docMk/>
          <pc:sldMk cId="98861512" sldId="440"/>
        </pc:sldMkLst>
        <pc:spChg chg="mod">
          <ac:chgData name="Marcus Furniss" userId="86cdd024e3e5ab1a" providerId="LiveId" clId="{B38DCB1D-D95C-4EA1-BD7C-43466D324F8B}" dt="2022-01-19T10:34:44.066" v="381" actId="20577"/>
          <ac:spMkLst>
            <pc:docMk/>
            <pc:sldMk cId="98861512" sldId="440"/>
            <ac:spMk id="3" creationId="{EEA94959-4277-4065-8E9B-FAA3CD87B09C}"/>
          </ac:spMkLst>
        </pc:spChg>
      </pc:sldChg>
      <pc:sldChg chg="modSp add mod modAnim">
        <pc:chgData name="Marcus Furniss" userId="86cdd024e3e5ab1a" providerId="LiveId" clId="{B38DCB1D-D95C-4EA1-BD7C-43466D324F8B}" dt="2022-01-19T10:17:32.308" v="124" actId="6549"/>
        <pc:sldMkLst>
          <pc:docMk/>
          <pc:sldMk cId="1622235935" sldId="441"/>
        </pc:sldMkLst>
        <pc:spChg chg="mod">
          <ac:chgData name="Marcus Furniss" userId="86cdd024e3e5ab1a" providerId="LiveId" clId="{B38DCB1D-D95C-4EA1-BD7C-43466D324F8B}" dt="2022-01-19T10:17:32.308" v="124" actId="6549"/>
          <ac:spMkLst>
            <pc:docMk/>
            <pc:sldMk cId="1622235935" sldId="441"/>
            <ac:spMk id="2" creationId="{30E7CC0A-892C-4002-9759-D766CD1A9D59}"/>
          </ac:spMkLst>
        </pc:spChg>
        <pc:spChg chg="mod">
          <ac:chgData name="Marcus Furniss" userId="86cdd024e3e5ab1a" providerId="LiveId" clId="{B38DCB1D-D95C-4EA1-BD7C-43466D324F8B}" dt="2022-01-19T10:14:46.038" v="96" actId="20577"/>
          <ac:spMkLst>
            <pc:docMk/>
            <pc:sldMk cId="1622235935" sldId="441"/>
            <ac:spMk id="3" creationId="{1913EA67-9AED-43B3-BB7C-D3F098C8D71C}"/>
          </ac:spMkLst>
        </pc:spChg>
      </pc:sldChg>
      <pc:sldChg chg="modSp add mod modAnim">
        <pc:chgData name="Marcus Furniss" userId="86cdd024e3e5ab1a" providerId="LiveId" clId="{B38DCB1D-D95C-4EA1-BD7C-43466D324F8B}" dt="2022-01-19T10:30:49.072" v="344"/>
        <pc:sldMkLst>
          <pc:docMk/>
          <pc:sldMk cId="559072377" sldId="442"/>
        </pc:sldMkLst>
        <pc:spChg chg="mod">
          <ac:chgData name="Marcus Furniss" userId="86cdd024e3e5ab1a" providerId="LiveId" clId="{B38DCB1D-D95C-4EA1-BD7C-43466D324F8B}" dt="2022-01-19T10:30:26.970" v="341"/>
          <ac:spMkLst>
            <pc:docMk/>
            <pc:sldMk cId="559072377" sldId="442"/>
            <ac:spMk id="2" creationId="{FABD494B-6B62-44A3-B7C9-B23AEC2ECB3B}"/>
          </ac:spMkLst>
        </pc:spChg>
        <pc:spChg chg="mod">
          <ac:chgData name="Marcus Furniss" userId="86cdd024e3e5ab1a" providerId="LiveId" clId="{B38DCB1D-D95C-4EA1-BD7C-43466D324F8B}" dt="2022-01-19T10:30:35.149" v="343" actId="255"/>
          <ac:spMkLst>
            <pc:docMk/>
            <pc:sldMk cId="559072377" sldId="442"/>
            <ac:spMk id="3" creationId="{3649E2E0-7ACD-45C4-BAFD-AD519B01B079}"/>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2" descr="slide background"/>
          <p:cNvPicPr>
            <a:picLocks noChangeAspect="1" noChangeArrowheads="1"/>
          </p:cNvPicPr>
          <p:nvPr userDrawn="1"/>
        </p:nvPicPr>
        <p:blipFill>
          <a:blip r:embed="rId2" cstate="print"/>
          <a:srcRect/>
          <a:stretch>
            <a:fillRect/>
          </a:stretch>
        </p:blipFill>
        <p:spPr bwMode="auto">
          <a:xfrm>
            <a:off x="0" y="1"/>
            <a:ext cx="9906000" cy="6854825"/>
          </a:xfrm>
          <a:prstGeom prst="rect">
            <a:avLst/>
          </a:prstGeom>
          <a:noFill/>
          <a:ln w="9525">
            <a:noFill/>
            <a:miter lim="800000"/>
            <a:headEnd/>
            <a:tailEnd/>
          </a:ln>
        </p:spPr>
      </p:pic>
      <p:sp>
        <p:nvSpPr>
          <p:cNvPr id="247811" name="Title Placeholder 1"/>
          <p:cNvSpPr>
            <a:spLocks noGrp="1"/>
          </p:cNvSpPr>
          <p:nvPr>
            <p:ph type="ctrTitle"/>
          </p:nvPr>
        </p:nvSpPr>
        <p:spPr>
          <a:xfrm>
            <a:off x="742950" y="2130426"/>
            <a:ext cx="8420100" cy="1470025"/>
          </a:xfrm>
        </p:spPr>
        <p:txBody>
          <a:bodyPr/>
          <a:lstStyle>
            <a:lvl1pPr>
              <a:defRPr sz="4000" smtClean="0"/>
            </a:lvl1pPr>
          </a:lstStyle>
          <a:p>
            <a:r>
              <a:rPr lang="en-GB"/>
              <a:t>Click to edit Master title style</a:t>
            </a:r>
          </a:p>
        </p:txBody>
      </p:sp>
      <p:sp>
        <p:nvSpPr>
          <p:cNvPr id="247812" name="Text Placeholder 2"/>
          <p:cNvSpPr>
            <a:spLocks noGrp="1"/>
          </p:cNvSpPr>
          <p:nvPr>
            <p:ph type="subTitle" idx="1"/>
          </p:nvPr>
        </p:nvSpPr>
        <p:spPr>
          <a:xfrm>
            <a:off x="1485900" y="3886200"/>
            <a:ext cx="6934200" cy="1752600"/>
          </a:xfrm>
        </p:spPr>
        <p:txBody>
          <a:bodyPr/>
          <a:lstStyle>
            <a:lvl1pPr marL="0" indent="0" algn="ctr">
              <a:buFont typeface="Arial" charset="0"/>
              <a:buNone/>
              <a:defRPr smtClean="0"/>
            </a:lvl1pPr>
          </a:lstStyle>
          <a:p>
            <a:r>
              <a:rPr lang="en-GB"/>
              <a:t>Click to edit Master subtitle style</a:t>
            </a:r>
          </a:p>
        </p:txBody>
      </p:sp>
      <p:sp>
        <p:nvSpPr>
          <p:cNvPr id="5" name="Date Placeholder 3"/>
          <p:cNvSpPr>
            <a:spLocks noGrp="1"/>
          </p:cNvSpPr>
          <p:nvPr>
            <p:ph type="dt" sz="half" idx="10"/>
          </p:nvPr>
        </p:nvSpPr>
        <p:spPr>
          <a:xfrm>
            <a:off x="495300" y="6245225"/>
            <a:ext cx="2311400" cy="476250"/>
          </a:xfrm>
        </p:spPr>
        <p:txBody>
          <a:bodyPr/>
          <a:lstStyle>
            <a:lvl1pPr>
              <a:defRPr smtClean="0"/>
            </a:lvl1pPr>
          </a:lstStyle>
          <a:p>
            <a:pPr>
              <a:defRPr/>
            </a:pPr>
            <a:fld id="{B8308FFB-0368-414E-AB32-4432F7135FC9}" type="datetime1">
              <a:rPr lang="en-US"/>
              <a:pPr>
                <a:defRPr/>
              </a:pPr>
              <a:t>1/19/2022</a:t>
            </a:fld>
            <a:endParaRPr lang="en-GB" dirty="0"/>
          </a:p>
        </p:txBody>
      </p:sp>
      <p:sp>
        <p:nvSpPr>
          <p:cNvPr id="6" name="Footer Placeholder 4"/>
          <p:cNvSpPr>
            <a:spLocks noGrp="1"/>
          </p:cNvSpPr>
          <p:nvPr>
            <p:ph type="ftr" sz="quarter" idx="11"/>
          </p:nvPr>
        </p:nvSpPr>
        <p:spPr>
          <a:xfrm>
            <a:off x="3384550" y="6245225"/>
            <a:ext cx="3136900" cy="476250"/>
          </a:xfrm>
        </p:spPr>
        <p:txBody>
          <a:bodyPr/>
          <a:lstStyle>
            <a:lvl1pPr>
              <a:defRPr smtClean="0"/>
            </a:lvl1pPr>
          </a:lstStyle>
          <a:p>
            <a:pPr>
              <a:defRPr/>
            </a:pPr>
            <a:endParaRPr lang="en-GB" dirty="0"/>
          </a:p>
        </p:txBody>
      </p:sp>
      <p:sp>
        <p:nvSpPr>
          <p:cNvPr id="7" name="Slide Number Placeholder 5"/>
          <p:cNvSpPr>
            <a:spLocks noGrp="1"/>
          </p:cNvSpPr>
          <p:nvPr>
            <p:ph type="sldNum" sz="quarter" idx="12"/>
          </p:nvPr>
        </p:nvSpPr>
        <p:spPr>
          <a:xfrm>
            <a:off x="7099300" y="6245225"/>
            <a:ext cx="2311400" cy="476250"/>
          </a:xfrm>
        </p:spPr>
        <p:txBody>
          <a:bodyPr/>
          <a:lstStyle>
            <a:lvl1pPr>
              <a:defRPr smtClean="0"/>
            </a:lvl1pPr>
          </a:lstStyle>
          <a:p>
            <a:pPr>
              <a:defRPr/>
            </a:pPr>
            <a:fld id="{96AB346F-E856-4417-805E-E04C81BDF9C3}" type="slidenum">
              <a:rPr lang="en-GB"/>
              <a:pPr>
                <a:defRPr/>
              </a:pPr>
              <a:t>‹#›</a:t>
            </a:fld>
            <a:endParaRPr lang="en-GB" dirty="0"/>
          </a:p>
        </p:txBody>
      </p:sp>
    </p:spTree>
    <p:extLst>
      <p:ext uri="{BB962C8B-B14F-4D97-AF65-F5344CB8AC3E}">
        <p14:creationId xmlns:p14="http://schemas.microsoft.com/office/powerpoint/2010/main" val="2372786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87FCE8F-3590-4192-A7C7-152F125E0C0C}" type="datetime1">
              <a:rPr lang="en-US"/>
              <a:pPr>
                <a:defRPr/>
              </a:pPr>
              <a:t>1/19/2022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6DB44557-360D-438E-A8E8-81E0A830800F}" type="slidenum">
              <a:rPr lang="en-GB"/>
              <a:pPr>
                <a:defRPr/>
              </a:pPr>
              <a:t>‹#›</a:t>
            </a:fld>
            <a:endParaRPr lang="en-GB" dirty="0"/>
          </a:p>
        </p:txBody>
      </p:sp>
    </p:spTree>
    <p:extLst>
      <p:ext uri="{BB962C8B-B14F-4D97-AF65-F5344CB8AC3E}">
        <p14:creationId xmlns:p14="http://schemas.microsoft.com/office/powerpoint/2010/main" val="291401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FB01976-88E0-4A16-B40E-31CBA99B0EE4}" type="datetime1">
              <a:rPr lang="en-US"/>
              <a:pPr>
                <a:defRPr/>
              </a:pPr>
              <a:t>1/19/2022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7BE8634-C66F-4B34-B41F-3F5E209E78A4}" type="slidenum">
              <a:rPr lang="en-GB"/>
              <a:pPr>
                <a:defRPr/>
              </a:pPr>
              <a:t>‹#›</a:t>
            </a:fld>
            <a:endParaRPr lang="en-GB" dirty="0"/>
          </a:p>
        </p:txBody>
      </p:sp>
    </p:spTree>
    <p:extLst>
      <p:ext uri="{BB962C8B-B14F-4D97-AF65-F5344CB8AC3E}">
        <p14:creationId xmlns:p14="http://schemas.microsoft.com/office/powerpoint/2010/main" val="4022490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7A6BC18-DE26-4041-87A9-739CF8BD6006}" type="datetime1">
              <a:rPr lang="en-US"/>
              <a:pPr>
                <a:defRPr/>
              </a:pPr>
              <a:t>1/19/2022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1000464-8163-4A27-B7C9-093F290087BB}" type="slidenum">
              <a:rPr lang="en-GB"/>
              <a:pPr>
                <a:defRPr/>
              </a:pPr>
              <a:t>‹#›</a:t>
            </a:fld>
            <a:endParaRPr lang="en-GB" dirty="0"/>
          </a:p>
        </p:txBody>
      </p:sp>
    </p:spTree>
    <p:extLst>
      <p:ext uri="{BB962C8B-B14F-4D97-AF65-F5344CB8AC3E}">
        <p14:creationId xmlns:p14="http://schemas.microsoft.com/office/powerpoint/2010/main" val="1734847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476250"/>
            <a:ext cx="8915400" cy="579438"/>
          </a:xfrm>
        </p:spPr>
        <p:txBody>
          <a:bodyPr/>
          <a:lstStyle/>
          <a:p>
            <a:r>
              <a:rPr lang="en-US"/>
              <a:t>Click to edit Master title style</a:t>
            </a:r>
            <a:endParaRPr lang="en-GB"/>
          </a:p>
        </p:txBody>
      </p:sp>
      <p:sp>
        <p:nvSpPr>
          <p:cNvPr id="3" name="Text Placeholder 2"/>
          <p:cNvSpPr>
            <a:spLocks noGrp="1"/>
          </p:cNvSpPr>
          <p:nvPr>
            <p:ph type="body" sz="half" idx="1"/>
          </p:nvPr>
        </p:nvSpPr>
        <p:spPr>
          <a:xfrm>
            <a:off x="495300" y="1412876"/>
            <a:ext cx="437515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412876"/>
            <a:ext cx="437515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827F9056-BCC5-493D-BE43-E537CB5074D8}" type="datetime1">
              <a:rPr lang="en-US"/>
              <a:pPr>
                <a:defRPr/>
              </a:pPr>
              <a:t>1/19/2022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C032D2E7-C886-43D2-870B-A5B2362B3562}" type="slidenum">
              <a:rPr lang="en-GB"/>
              <a:pPr>
                <a:defRPr/>
              </a:pPr>
              <a:t>‹#›</a:t>
            </a:fld>
            <a:endParaRPr lang="en-GB" dirty="0"/>
          </a:p>
        </p:txBody>
      </p:sp>
    </p:spTree>
    <p:extLst>
      <p:ext uri="{BB962C8B-B14F-4D97-AF65-F5344CB8AC3E}">
        <p14:creationId xmlns:p14="http://schemas.microsoft.com/office/powerpoint/2010/main" val="38238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3E281176-E55D-40F0-AF23-BA360FE669E8}" type="datetime1">
              <a:rPr lang="en-US"/>
              <a:pPr>
                <a:defRPr/>
              </a:pPr>
              <a:t>1/19/2022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57C644FC-AE2C-4360-A62D-93E4BF4E49D6}" type="slidenum">
              <a:rPr lang="en-GB"/>
              <a:pPr>
                <a:defRPr/>
              </a:pPr>
              <a:t>‹#›</a:t>
            </a:fld>
            <a:endParaRPr lang="en-GB" dirty="0"/>
          </a:p>
        </p:txBody>
      </p:sp>
    </p:spTree>
    <p:extLst>
      <p:ext uri="{BB962C8B-B14F-4D97-AF65-F5344CB8AC3E}">
        <p14:creationId xmlns:p14="http://schemas.microsoft.com/office/powerpoint/2010/main" val="33446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661EED2F-EB7C-4305-B992-A8844DD6FCC5}" type="datetime1">
              <a:rPr lang="en-US"/>
              <a:pPr>
                <a:defRPr/>
              </a:pPr>
              <a:t>1/19/2022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15B18023-6A82-4E51-BE62-FF54875EC0F2}" type="slidenum">
              <a:rPr lang="en-GB"/>
              <a:pPr>
                <a:defRPr/>
              </a:pPr>
              <a:t>‹#›</a:t>
            </a:fld>
            <a:endParaRPr lang="en-GB" dirty="0"/>
          </a:p>
        </p:txBody>
      </p:sp>
    </p:spTree>
    <p:extLst>
      <p:ext uri="{BB962C8B-B14F-4D97-AF65-F5344CB8AC3E}">
        <p14:creationId xmlns:p14="http://schemas.microsoft.com/office/powerpoint/2010/main" val="266740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35E1922-F252-42A6-ADC2-9A3A7B6D3658}" type="datetime1">
              <a:rPr lang="en-US"/>
              <a:pPr>
                <a:defRPr/>
              </a:pPr>
              <a:t>1/19/2022</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6E7EFB0-B408-4B08-AEF7-DBCEBEE59E6C}" type="slidenum">
              <a:rPr lang="en-GB"/>
              <a:pPr>
                <a:defRPr/>
              </a:pPr>
              <a:t>‹#›</a:t>
            </a:fld>
            <a:endParaRPr lang="en-GB" dirty="0"/>
          </a:p>
        </p:txBody>
      </p:sp>
    </p:spTree>
    <p:extLst>
      <p:ext uri="{BB962C8B-B14F-4D97-AF65-F5344CB8AC3E}">
        <p14:creationId xmlns:p14="http://schemas.microsoft.com/office/powerpoint/2010/main" val="144314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3"/>
          <p:cNvSpPr>
            <a:spLocks noGrp="1"/>
          </p:cNvSpPr>
          <p:nvPr>
            <p:ph type="dt" sz="half" idx="10"/>
          </p:nvPr>
        </p:nvSpPr>
        <p:spPr/>
        <p:txBody>
          <a:bodyPr/>
          <a:lstStyle>
            <a:lvl1pPr>
              <a:defRPr/>
            </a:lvl1pPr>
          </a:lstStyle>
          <a:p>
            <a:pPr>
              <a:defRPr/>
            </a:pPr>
            <a:fld id="{01AB1A27-EC55-4DE4-ADB4-3A34BB0A3ABA}" type="datetime1">
              <a:rPr lang="en-US"/>
              <a:pPr>
                <a:defRPr/>
              </a:pPr>
              <a:t>1/19/2022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48B8C08A-88C7-458C-A8E3-E9B6EE46D8ED}" type="slidenum">
              <a:rPr lang="en-GB"/>
              <a:pPr>
                <a:defRPr/>
              </a:pPr>
              <a:t>‹#›</a:t>
            </a:fld>
            <a:endParaRPr lang="en-GB" dirty="0"/>
          </a:p>
        </p:txBody>
      </p:sp>
    </p:spTree>
    <p:extLst>
      <p:ext uri="{BB962C8B-B14F-4D97-AF65-F5344CB8AC3E}">
        <p14:creationId xmlns:p14="http://schemas.microsoft.com/office/powerpoint/2010/main" val="137151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FD147632-667D-41AA-9D54-7267DF59F2FE}" type="datetime1">
              <a:rPr lang="en-US"/>
              <a:pPr>
                <a:defRPr/>
              </a:pPr>
              <a:t>1/19/2022</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D81DDBB6-8C28-4C38-9E2E-20C242400447}" type="slidenum">
              <a:rPr lang="en-GB"/>
              <a:pPr>
                <a:defRPr/>
              </a:pPr>
              <a:t>‹#›</a:t>
            </a:fld>
            <a:endParaRPr lang="en-GB" dirty="0"/>
          </a:p>
        </p:txBody>
      </p:sp>
    </p:spTree>
    <p:extLst>
      <p:ext uri="{BB962C8B-B14F-4D97-AF65-F5344CB8AC3E}">
        <p14:creationId xmlns:p14="http://schemas.microsoft.com/office/powerpoint/2010/main" val="271855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8A248D2-FEA0-4FFA-A381-3343D7F9AF67}" type="datetime1">
              <a:rPr lang="en-US"/>
              <a:pPr>
                <a:defRPr/>
              </a:pPr>
              <a:t>1/19/2022</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44BE6B95-AE9C-4636-89FE-FE108029CE5F}" type="slidenum">
              <a:rPr lang="en-GB"/>
              <a:pPr>
                <a:defRPr/>
              </a:pPr>
              <a:t>‹#›</a:t>
            </a:fld>
            <a:endParaRPr lang="en-GB" dirty="0"/>
          </a:p>
        </p:txBody>
      </p:sp>
    </p:spTree>
    <p:extLst>
      <p:ext uri="{BB962C8B-B14F-4D97-AF65-F5344CB8AC3E}">
        <p14:creationId xmlns:p14="http://schemas.microsoft.com/office/powerpoint/2010/main" val="159118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05FDDF-748B-4CBC-850B-5DB02DB96F97}" type="datetime1">
              <a:rPr lang="en-US"/>
              <a:pPr>
                <a:defRPr/>
              </a:pPr>
              <a:t>1/19/2022</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C6E9AC45-24D4-4F00-B9BD-AB531531156D}" type="slidenum">
              <a:rPr lang="en-GB"/>
              <a:pPr>
                <a:defRPr/>
              </a:pPr>
              <a:t>‹#›</a:t>
            </a:fld>
            <a:endParaRPr lang="en-GB" dirty="0"/>
          </a:p>
        </p:txBody>
      </p:sp>
    </p:spTree>
    <p:extLst>
      <p:ext uri="{BB962C8B-B14F-4D97-AF65-F5344CB8AC3E}">
        <p14:creationId xmlns:p14="http://schemas.microsoft.com/office/powerpoint/2010/main" val="930134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01415D9-1CBA-4560-A43E-D864EEBB9DB0}" type="datetime1">
              <a:rPr lang="en-US"/>
              <a:pPr>
                <a:defRPr/>
              </a:pPr>
              <a:t>1/19/2022</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335F82A5-8E1B-4118-ACC3-C92DB4B816F1}" type="slidenum">
              <a:rPr lang="en-GB"/>
              <a:pPr>
                <a:defRPr/>
              </a:pPr>
              <a:t>‹#›</a:t>
            </a:fld>
            <a:endParaRPr lang="en-GB" dirty="0"/>
          </a:p>
        </p:txBody>
      </p:sp>
    </p:spTree>
    <p:extLst>
      <p:ext uri="{BB962C8B-B14F-4D97-AF65-F5344CB8AC3E}">
        <p14:creationId xmlns:p14="http://schemas.microsoft.com/office/powerpoint/2010/main" val="3182451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1" descr="slide background"/>
          <p:cNvPicPr>
            <a:picLocks noChangeAspect="1" noChangeArrowheads="1"/>
          </p:cNvPicPr>
          <p:nvPr userDrawn="1"/>
        </p:nvPicPr>
        <p:blipFill>
          <a:blip r:embed="rId15" cstate="print"/>
          <a:srcRect/>
          <a:stretch>
            <a:fillRect/>
          </a:stretch>
        </p:blipFill>
        <p:spPr bwMode="auto">
          <a:xfrm>
            <a:off x="0" y="1"/>
            <a:ext cx="9906000" cy="6854825"/>
          </a:xfrm>
          <a:prstGeom prst="rect">
            <a:avLst/>
          </a:prstGeom>
          <a:noFill/>
          <a:ln w="9525">
            <a:noFill/>
            <a:miter lim="800000"/>
            <a:headEnd/>
            <a:tailEnd/>
          </a:ln>
        </p:spPr>
      </p:pic>
      <p:sp>
        <p:nvSpPr>
          <p:cNvPr id="1027" name="Title Placeholder 1"/>
          <p:cNvSpPr>
            <a:spLocks noGrp="1"/>
          </p:cNvSpPr>
          <p:nvPr>
            <p:ph type="title"/>
          </p:nvPr>
        </p:nvSpPr>
        <p:spPr bwMode="auto">
          <a:xfrm>
            <a:off x="495300" y="476250"/>
            <a:ext cx="8915400" cy="579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8" name="Text Placeholder 2"/>
          <p:cNvSpPr>
            <a:spLocks noGrp="1"/>
          </p:cNvSpPr>
          <p:nvPr>
            <p:ph type="body" idx="1"/>
          </p:nvPr>
        </p:nvSpPr>
        <p:spPr bwMode="auto">
          <a:xfrm>
            <a:off x="495300" y="1412876"/>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D131240A-71DF-4293-B5F5-93EDF235B0BA}" type="datetime1">
              <a:rPr lang="en-US">
                <a:ea typeface="ＭＳ Ｐゴシック" pitchFamily="24" charset="-128"/>
              </a:rPr>
              <a:pPr>
                <a:defRPr/>
              </a:pPr>
              <a:t>1/19/2022</a:t>
            </a:fld>
            <a:endParaRPr lang="en-GB" dirty="0">
              <a:ea typeface="ＭＳ Ｐゴシック" pitchFamily="24" charset="-128"/>
            </a:endParaRPr>
          </a:p>
        </p:txBody>
      </p:sp>
      <p:sp>
        <p:nvSpPr>
          <p:cNvPr id="5" name="Footer Placeholder 4"/>
          <p:cNvSpPr>
            <a:spLocks noGrp="1"/>
          </p:cNvSpPr>
          <p:nvPr>
            <p:ph type="ftr" sz="quarter" idx="3"/>
          </p:nvPr>
        </p:nvSpPr>
        <p:spPr>
          <a:xfrm>
            <a:off x="3384550" y="6356351"/>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GB" dirty="0">
              <a:ea typeface="ＭＳ Ｐゴシック" pitchFamily="24" charset="-128"/>
            </a:endParaRPr>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11449B2E-61B3-4D9B-AD6E-9D5D71C82DF2}" type="slidenum">
              <a:rPr lang="en-GB">
                <a:ea typeface="ＭＳ Ｐゴシック" pitchFamily="24" charset="-128"/>
              </a:rPr>
              <a:pPr>
                <a:defRPr/>
              </a:pPr>
              <a:t>‹#›</a:t>
            </a:fld>
            <a:endParaRPr lang="en-GB" dirty="0">
              <a:ea typeface="ＭＳ Ｐゴシック" pitchFamily="24" charset="-128"/>
            </a:endParaRPr>
          </a:p>
        </p:txBody>
      </p:sp>
    </p:spTree>
    <p:extLst>
      <p:ext uri="{BB962C8B-B14F-4D97-AF65-F5344CB8AC3E}">
        <p14:creationId xmlns:p14="http://schemas.microsoft.com/office/powerpoint/2010/main" val="2791816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3000" b="1" kern="1200">
          <a:solidFill>
            <a:srgbClr val="292929"/>
          </a:solidFill>
          <a:latin typeface="Trebuchet MS" pitchFamily="34" charset="0"/>
          <a:ea typeface="ＭＳ Ｐゴシック" pitchFamily="24" charset="-128"/>
          <a:cs typeface="+mj-cs"/>
        </a:defRPr>
      </a:lvl1pPr>
      <a:lvl2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2pPr>
      <a:lvl3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3pPr>
      <a:lvl4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4pPr>
      <a:lvl5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5pPr>
      <a:lvl6pPr marL="457200" algn="ctr" rtl="0" fontAlgn="base">
        <a:spcBef>
          <a:spcPct val="0"/>
        </a:spcBef>
        <a:spcAft>
          <a:spcPct val="0"/>
        </a:spcAft>
        <a:defRPr sz="3000" b="1">
          <a:solidFill>
            <a:srgbClr val="292929"/>
          </a:solidFill>
          <a:latin typeface="Trebuchet MS" pitchFamily="34" charset="0"/>
          <a:ea typeface="ＭＳ Ｐゴシック" pitchFamily="24" charset="-128"/>
        </a:defRPr>
      </a:lvl6pPr>
      <a:lvl7pPr marL="914400" algn="ctr" rtl="0" fontAlgn="base">
        <a:spcBef>
          <a:spcPct val="0"/>
        </a:spcBef>
        <a:spcAft>
          <a:spcPct val="0"/>
        </a:spcAft>
        <a:defRPr sz="3000" b="1">
          <a:solidFill>
            <a:srgbClr val="292929"/>
          </a:solidFill>
          <a:latin typeface="Trebuchet MS" pitchFamily="34" charset="0"/>
          <a:ea typeface="ＭＳ Ｐゴシック" pitchFamily="24" charset="-128"/>
        </a:defRPr>
      </a:lvl7pPr>
      <a:lvl8pPr marL="1371600" algn="ctr" rtl="0" fontAlgn="base">
        <a:spcBef>
          <a:spcPct val="0"/>
        </a:spcBef>
        <a:spcAft>
          <a:spcPct val="0"/>
        </a:spcAft>
        <a:defRPr sz="3000" b="1">
          <a:solidFill>
            <a:srgbClr val="292929"/>
          </a:solidFill>
          <a:latin typeface="Trebuchet MS" pitchFamily="34" charset="0"/>
          <a:ea typeface="ＭＳ Ｐゴシック" pitchFamily="24" charset="-128"/>
        </a:defRPr>
      </a:lvl8pPr>
      <a:lvl9pPr marL="1828800" algn="ctr" rtl="0" fontAlgn="base">
        <a:spcBef>
          <a:spcPct val="0"/>
        </a:spcBef>
        <a:spcAft>
          <a:spcPct val="0"/>
        </a:spcAft>
        <a:defRPr sz="3000" b="1">
          <a:solidFill>
            <a:srgbClr val="292929"/>
          </a:solidFill>
          <a:latin typeface="Trebuchet MS" pitchFamily="34" charset="0"/>
          <a:ea typeface="ＭＳ Ｐゴシック" pitchFamily="24" charset="-128"/>
        </a:defRPr>
      </a:lvl9pPr>
    </p:titleStyle>
    <p:bodyStyle>
      <a:lvl1pPr marL="342900" indent="-342900" algn="l" rtl="0" eaLnBrk="0" fontAlgn="base" hangingPunct="0">
        <a:spcBef>
          <a:spcPct val="20000"/>
        </a:spcBef>
        <a:spcAft>
          <a:spcPct val="0"/>
        </a:spcAft>
        <a:buFont typeface="Arial" charset="0"/>
        <a:buBlip>
          <a:blip r:embed="rId16"/>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5046" y="2551403"/>
            <a:ext cx="6841331" cy="1755195"/>
          </a:xfrm>
        </p:spPr>
        <p:txBody>
          <a:bodyPr/>
          <a:lstStyle/>
          <a:p>
            <a:pPr algn="l"/>
            <a:r>
              <a:rPr lang="en-GB" sz="2800" dirty="0">
                <a:solidFill>
                  <a:schemeClr val="tx1">
                    <a:lumMod val="75000"/>
                    <a:lumOff val="25000"/>
                  </a:schemeClr>
                </a:solidFill>
              </a:rPr>
              <a:t>Exercise 16d</a:t>
            </a:r>
            <a:br>
              <a:rPr lang="en-GB" sz="2800" dirty="0">
                <a:solidFill>
                  <a:schemeClr val="tx1">
                    <a:lumMod val="75000"/>
                    <a:lumOff val="25000"/>
                  </a:schemeClr>
                </a:solidFill>
              </a:rPr>
            </a:br>
            <a:r>
              <a:rPr lang="en-GB" sz="2800" dirty="0">
                <a:solidFill>
                  <a:schemeClr val="tx1">
                    <a:lumMod val="75000"/>
                    <a:lumOff val="25000"/>
                  </a:schemeClr>
                </a:solidFill>
              </a:rPr>
              <a:t>Action in the Event of a Fire</a:t>
            </a:r>
            <a:br>
              <a:rPr lang="en-GB" dirty="0">
                <a:solidFill>
                  <a:schemeClr val="tx1">
                    <a:lumMod val="75000"/>
                    <a:lumOff val="25000"/>
                  </a:schemeClr>
                </a:solidFill>
              </a:rPr>
            </a:br>
            <a:endParaRPr lang="en-GB" dirty="0"/>
          </a:p>
        </p:txBody>
      </p:sp>
      <p:sp>
        <p:nvSpPr>
          <p:cNvPr id="3" name="Subtitle 2"/>
          <p:cNvSpPr>
            <a:spLocks noGrp="1"/>
          </p:cNvSpPr>
          <p:nvPr>
            <p:ph type="subTitle" idx="1"/>
          </p:nvPr>
        </p:nvSpPr>
        <p:spPr>
          <a:xfrm>
            <a:off x="1559623" y="3917488"/>
            <a:ext cx="5634038" cy="389110"/>
          </a:xfrm>
        </p:spPr>
        <p:txBody>
          <a:bodyPr/>
          <a:lstStyle/>
          <a:p>
            <a:pPr algn="l"/>
            <a:r>
              <a:rPr lang="en-GB" b="1" dirty="0">
                <a:solidFill>
                  <a:srgbClr val="FF0000"/>
                </a:solidFill>
              </a:rPr>
              <a:t>Aim - as syllabus</a:t>
            </a:r>
          </a:p>
        </p:txBody>
      </p:sp>
      <p:sp>
        <p:nvSpPr>
          <p:cNvPr id="4" name="Title 1"/>
          <p:cNvSpPr txBox="1">
            <a:spLocks/>
          </p:cNvSpPr>
          <p:nvPr/>
        </p:nvSpPr>
        <p:spPr bwMode="auto">
          <a:xfrm>
            <a:off x="1501117" y="796208"/>
            <a:ext cx="6841331" cy="1755195"/>
          </a:xfrm>
          <a:prstGeom prst="rect">
            <a:avLst/>
          </a:prstGeom>
          <a:noFill/>
          <a:ln w="9525">
            <a:noFill/>
            <a:miter lim="800000"/>
            <a:headEnd/>
            <a:tailEnd/>
          </a:ln>
        </p:spPr>
        <p:txBody>
          <a:bodyPr vert="horz" wrap="square" lIns="74295" tIns="37148" rIns="74295" bIns="37148" numCol="1" anchor="ctr" anchorCtr="0" compatLnSpc="1">
            <a:prstTxWarp prst="textNoShape">
              <a:avLst/>
            </a:prstTxWarp>
          </a:bodyPr>
          <a:lstStyle>
            <a:lvl1pPr algn="ctr" rtl="0" eaLnBrk="0" fontAlgn="base" hangingPunct="0">
              <a:spcBef>
                <a:spcPct val="0"/>
              </a:spcBef>
              <a:spcAft>
                <a:spcPct val="0"/>
              </a:spcAft>
              <a:defRPr sz="4000" b="1" kern="1200" smtClean="0">
                <a:solidFill>
                  <a:srgbClr val="292929"/>
                </a:solidFill>
                <a:latin typeface="Trebuchet MS" pitchFamily="34" charset="0"/>
                <a:ea typeface="ＭＳ Ｐゴシック" pitchFamily="24" charset="-128"/>
                <a:cs typeface="+mj-cs"/>
              </a:defRPr>
            </a:lvl1pPr>
            <a:lvl2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2pPr>
            <a:lvl3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3pPr>
            <a:lvl4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4pPr>
            <a:lvl5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5pPr>
            <a:lvl6pPr marL="457200" algn="ctr" rtl="0" fontAlgn="base">
              <a:spcBef>
                <a:spcPct val="0"/>
              </a:spcBef>
              <a:spcAft>
                <a:spcPct val="0"/>
              </a:spcAft>
              <a:defRPr sz="3000" b="1">
                <a:solidFill>
                  <a:srgbClr val="292929"/>
                </a:solidFill>
                <a:latin typeface="Trebuchet MS" pitchFamily="34" charset="0"/>
                <a:ea typeface="ＭＳ Ｐゴシック" pitchFamily="24" charset="-128"/>
              </a:defRPr>
            </a:lvl6pPr>
            <a:lvl7pPr marL="914400" algn="ctr" rtl="0" fontAlgn="base">
              <a:spcBef>
                <a:spcPct val="0"/>
              </a:spcBef>
              <a:spcAft>
                <a:spcPct val="0"/>
              </a:spcAft>
              <a:defRPr sz="3000" b="1">
                <a:solidFill>
                  <a:srgbClr val="292929"/>
                </a:solidFill>
                <a:latin typeface="Trebuchet MS" pitchFamily="34" charset="0"/>
                <a:ea typeface="ＭＳ Ｐゴシック" pitchFamily="24" charset="-128"/>
              </a:defRPr>
            </a:lvl7pPr>
            <a:lvl8pPr marL="1371600" algn="ctr" rtl="0" fontAlgn="base">
              <a:spcBef>
                <a:spcPct val="0"/>
              </a:spcBef>
              <a:spcAft>
                <a:spcPct val="0"/>
              </a:spcAft>
              <a:defRPr sz="3000" b="1">
                <a:solidFill>
                  <a:srgbClr val="292929"/>
                </a:solidFill>
                <a:latin typeface="Trebuchet MS" pitchFamily="34" charset="0"/>
                <a:ea typeface="ＭＳ Ｐゴシック" pitchFamily="24" charset="-128"/>
              </a:defRPr>
            </a:lvl8pPr>
            <a:lvl9pPr marL="1828800" algn="ctr" rtl="0" fontAlgn="base">
              <a:spcBef>
                <a:spcPct val="0"/>
              </a:spcBef>
              <a:spcAft>
                <a:spcPct val="0"/>
              </a:spcAft>
              <a:defRPr sz="3000" b="1">
                <a:solidFill>
                  <a:srgbClr val="292929"/>
                </a:solidFill>
                <a:latin typeface="Trebuchet MS" pitchFamily="34" charset="0"/>
                <a:ea typeface="ＭＳ Ｐゴシック" pitchFamily="24" charset="-128"/>
              </a:defRPr>
            </a:lvl9pPr>
          </a:lstStyle>
          <a:p>
            <a:pPr algn="l"/>
            <a:r>
              <a:rPr lang="en-GB" sz="3250" b="0" dirty="0">
                <a:solidFill>
                  <a:schemeClr val="accent1">
                    <a:lumMod val="20000"/>
                    <a:lumOff val="80000"/>
                  </a:schemeClr>
                </a:solidFill>
              </a:rPr>
              <a:t>Phase 6</a:t>
            </a:r>
            <a:br>
              <a:rPr lang="en-GB" sz="3250" dirty="0">
                <a:solidFill>
                  <a:schemeClr val="tx1">
                    <a:lumMod val="75000"/>
                    <a:lumOff val="25000"/>
                  </a:schemeClr>
                </a:solidFill>
              </a:rPr>
            </a:br>
            <a:endParaRPr lang="en-GB" sz="3250" dirty="0"/>
          </a:p>
        </p:txBody>
      </p:sp>
      <p:sp>
        <p:nvSpPr>
          <p:cNvPr id="5" name="Rectangle 4"/>
          <p:cNvSpPr/>
          <p:nvPr/>
        </p:nvSpPr>
        <p:spPr>
          <a:xfrm>
            <a:off x="7527286" y="5886273"/>
            <a:ext cx="1550424" cy="192360"/>
          </a:xfrm>
          <a:prstGeom prst="rect">
            <a:avLst/>
          </a:prstGeom>
        </p:spPr>
        <p:txBody>
          <a:bodyPr wrap="none">
            <a:spAutoFit/>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GB" sz="650" dirty="0">
                <a:latin typeface="Trebuchet MS" panose="020B0603020202020204" pitchFamily="34" charset="0"/>
              </a:rPr>
              <a:t>Copyright Mainair Flying School 2022</a:t>
            </a:r>
          </a:p>
        </p:txBody>
      </p:sp>
    </p:spTree>
    <p:extLst>
      <p:ext uri="{BB962C8B-B14F-4D97-AF65-F5344CB8AC3E}">
        <p14:creationId xmlns:p14="http://schemas.microsoft.com/office/powerpoint/2010/main" val="3246579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9364" y="2348880"/>
            <a:ext cx="8420100" cy="2160240"/>
          </a:xfrm>
        </p:spPr>
        <p:txBody>
          <a:bodyPr/>
          <a:lstStyle/>
          <a:p>
            <a:pPr algn="l"/>
            <a:r>
              <a:rPr lang="en-GB" sz="2800" dirty="0">
                <a:solidFill>
                  <a:schemeClr val="tx1">
                    <a:lumMod val="75000"/>
                    <a:lumOff val="25000"/>
                  </a:schemeClr>
                </a:solidFill>
              </a:rPr>
              <a:t>Exercise 16d</a:t>
            </a:r>
            <a:br>
              <a:rPr lang="en-GB" sz="2800" dirty="0">
                <a:solidFill>
                  <a:schemeClr val="tx1">
                    <a:lumMod val="75000"/>
                    <a:lumOff val="25000"/>
                  </a:schemeClr>
                </a:solidFill>
              </a:rPr>
            </a:br>
            <a:r>
              <a:rPr lang="en-GB" sz="2800" dirty="0">
                <a:solidFill>
                  <a:schemeClr val="tx1">
                    <a:lumMod val="75000"/>
                    <a:lumOff val="25000"/>
                  </a:schemeClr>
                </a:solidFill>
              </a:rPr>
              <a:t>Actions in the Event of a Fire</a:t>
            </a:r>
            <a:br>
              <a:rPr lang="en-GB" dirty="0">
                <a:solidFill>
                  <a:schemeClr val="tx1">
                    <a:lumMod val="75000"/>
                    <a:lumOff val="25000"/>
                  </a:schemeClr>
                </a:solidFill>
              </a:rPr>
            </a:br>
            <a:endParaRPr lang="en-GB" dirty="0"/>
          </a:p>
        </p:txBody>
      </p:sp>
      <p:sp>
        <p:nvSpPr>
          <p:cNvPr id="3" name="Subtitle 2"/>
          <p:cNvSpPr>
            <a:spLocks noGrp="1"/>
          </p:cNvSpPr>
          <p:nvPr>
            <p:ph type="subTitle" idx="1"/>
          </p:nvPr>
        </p:nvSpPr>
        <p:spPr>
          <a:xfrm>
            <a:off x="776536" y="4077072"/>
            <a:ext cx="6934200" cy="1296144"/>
          </a:xfrm>
        </p:spPr>
        <p:txBody>
          <a:bodyPr/>
          <a:lstStyle/>
          <a:p>
            <a:pPr algn="l"/>
            <a:r>
              <a:rPr lang="en-GB" sz="8000" dirty="0">
                <a:solidFill>
                  <a:srgbClr val="FF0000"/>
                </a:solidFill>
              </a:rPr>
              <a:t>Questions?</a:t>
            </a:r>
          </a:p>
        </p:txBody>
      </p:sp>
      <p:sp>
        <p:nvSpPr>
          <p:cNvPr id="4" name="Title 1"/>
          <p:cNvSpPr txBox="1">
            <a:spLocks/>
          </p:cNvSpPr>
          <p:nvPr/>
        </p:nvSpPr>
        <p:spPr bwMode="auto">
          <a:xfrm>
            <a:off x="5385048" y="2708920"/>
            <a:ext cx="360040" cy="50405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000" b="1" kern="1200">
                <a:solidFill>
                  <a:srgbClr val="292929"/>
                </a:solidFill>
                <a:latin typeface="Trebuchet MS" pitchFamily="34" charset="0"/>
                <a:ea typeface="ＭＳ Ｐゴシック" pitchFamily="24" charset="-128"/>
                <a:cs typeface="+mj-cs"/>
              </a:defRPr>
            </a:lvl1pPr>
            <a:lvl2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2pPr>
            <a:lvl3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3pPr>
            <a:lvl4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4pPr>
            <a:lvl5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5pPr>
            <a:lvl6pPr marL="457200" algn="ctr" rtl="0" fontAlgn="base">
              <a:spcBef>
                <a:spcPct val="0"/>
              </a:spcBef>
              <a:spcAft>
                <a:spcPct val="0"/>
              </a:spcAft>
              <a:defRPr sz="3000" b="1">
                <a:solidFill>
                  <a:srgbClr val="292929"/>
                </a:solidFill>
                <a:latin typeface="Trebuchet MS" pitchFamily="34" charset="0"/>
                <a:ea typeface="ＭＳ Ｐゴシック" pitchFamily="24" charset="-128"/>
              </a:defRPr>
            </a:lvl6pPr>
            <a:lvl7pPr marL="914400" algn="ctr" rtl="0" fontAlgn="base">
              <a:spcBef>
                <a:spcPct val="0"/>
              </a:spcBef>
              <a:spcAft>
                <a:spcPct val="0"/>
              </a:spcAft>
              <a:defRPr sz="3000" b="1">
                <a:solidFill>
                  <a:srgbClr val="292929"/>
                </a:solidFill>
                <a:latin typeface="Trebuchet MS" pitchFamily="34" charset="0"/>
                <a:ea typeface="ＭＳ Ｐゴシック" pitchFamily="24" charset="-128"/>
              </a:defRPr>
            </a:lvl7pPr>
            <a:lvl8pPr marL="1371600" algn="ctr" rtl="0" fontAlgn="base">
              <a:spcBef>
                <a:spcPct val="0"/>
              </a:spcBef>
              <a:spcAft>
                <a:spcPct val="0"/>
              </a:spcAft>
              <a:defRPr sz="3000" b="1">
                <a:solidFill>
                  <a:srgbClr val="292929"/>
                </a:solidFill>
                <a:latin typeface="Trebuchet MS" pitchFamily="34" charset="0"/>
                <a:ea typeface="ＭＳ Ｐゴシック" pitchFamily="24" charset="-128"/>
              </a:defRPr>
            </a:lvl8pPr>
            <a:lvl9pPr marL="1828800" algn="ctr" rtl="0" fontAlgn="base">
              <a:spcBef>
                <a:spcPct val="0"/>
              </a:spcBef>
              <a:spcAft>
                <a:spcPct val="0"/>
              </a:spcAft>
              <a:defRPr sz="3000" b="1">
                <a:solidFill>
                  <a:srgbClr val="292929"/>
                </a:solidFill>
                <a:latin typeface="Trebuchet MS" pitchFamily="34" charset="0"/>
                <a:ea typeface="ＭＳ Ｐゴシック" pitchFamily="24" charset="-128"/>
              </a:defRPr>
            </a:lvl9pPr>
          </a:lstStyle>
          <a:p>
            <a:pPr algn="l"/>
            <a:endParaRPr lang="en-GB" sz="2000" dirty="0">
              <a:solidFill>
                <a:schemeClr val="tx1">
                  <a:lumMod val="50000"/>
                  <a:lumOff val="50000"/>
                </a:schemeClr>
              </a:solidFill>
            </a:endParaRPr>
          </a:p>
        </p:txBody>
      </p:sp>
    </p:spTree>
    <p:extLst>
      <p:ext uri="{BB962C8B-B14F-4D97-AF65-F5344CB8AC3E}">
        <p14:creationId xmlns:p14="http://schemas.microsoft.com/office/powerpoint/2010/main" val="3363516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0552" y="2551403"/>
            <a:ext cx="6841331" cy="1755195"/>
          </a:xfrm>
        </p:spPr>
        <p:txBody>
          <a:bodyPr/>
          <a:lstStyle/>
          <a:p>
            <a:pPr algn="l"/>
            <a:r>
              <a:rPr lang="en-GB" sz="2800" dirty="0">
                <a:solidFill>
                  <a:schemeClr val="tx1">
                    <a:lumMod val="75000"/>
                    <a:lumOff val="25000"/>
                  </a:schemeClr>
                </a:solidFill>
              </a:rPr>
              <a:t>Exercise 16e</a:t>
            </a:r>
            <a:br>
              <a:rPr lang="en-GB" sz="2800" dirty="0">
                <a:solidFill>
                  <a:schemeClr val="tx1">
                    <a:lumMod val="75000"/>
                    <a:lumOff val="25000"/>
                  </a:schemeClr>
                </a:solidFill>
              </a:rPr>
            </a:br>
            <a:r>
              <a:rPr lang="en-GB" sz="2800" dirty="0">
                <a:solidFill>
                  <a:schemeClr val="tx1">
                    <a:lumMod val="75000"/>
                    <a:lumOff val="25000"/>
                  </a:schemeClr>
                </a:solidFill>
              </a:rPr>
              <a:t>Systems Failures</a:t>
            </a:r>
            <a:br>
              <a:rPr lang="en-GB" dirty="0">
                <a:solidFill>
                  <a:schemeClr val="tx1">
                    <a:lumMod val="75000"/>
                    <a:lumOff val="25000"/>
                  </a:schemeClr>
                </a:solidFill>
              </a:rPr>
            </a:br>
            <a:endParaRPr lang="en-GB" dirty="0"/>
          </a:p>
        </p:txBody>
      </p:sp>
      <p:sp>
        <p:nvSpPr>
          <p:cNvPr id="3" name="Subtitle 2"/>
          <p:cNvSpPr>
            <a:spLocks noGrp="1"/>
          </p:cNvSpPr>
          <p:nvPr>
            <p:ph type="subTitle" idx="1"/>
          </p:nvPr>
        </p:nvSpPr>
        <p:spPr>
          <a:xfrm>
            <a:off x="920552" y="3917488"/>
            <a:ext cx="5634038" cy="389110"/>
          </a:xfrm>
        </p:spPr>
        <p:txBody>
          <a:bodyPr/>
          <a:lstStyle/>
          <a:p>
            <a:pPr algn="l"/>
            <a:r>
              <a:rPr lang="en-GB" b="1" dirty="0">
                <a:solidFill>
                  <a:srgbClr val="FF0000"/>
                </a:solidFill>
              </a:rPr>
              <a:t>Aim - as syllabus</a:t>
            </a:r>
          </a:p>
        </p:txBody>
      </p:sp>
      <p:sp>
        <p:nvSpPr>
          <p:cNvPr id="4" name="Title 1"/>
          <p:cNvSpPr txBox="1">
            <a:spLocks/>
          </p:cNvSpPr>
          <p:nvPr/>
        </p:nvSpPr>
        <p:spPr bwMode="auto">
          <a:xfrm>
            <a:off x="1501117" y="796208"/>
            <a:ext cx="6841331" cy="1755195"/>
          </a:xfrm>
          <a:prstGeom prst="rect">
            <a:avLst/>
          </a:prstGeom>
          <a:noFill/>
          <a:ln w="9525">
            <a:noFill/>
            <a:miter lim="800000"/>
            <a:headEnd/>
            <a:tailEnd/>
          </a:ln>
        </p:spPr>
        <p:txBody>
          <a:bodyPr vert="horz" wrap="square" lIns="74295" tIns="37148" rIns="74295" bIns="37148" numCol="1" anchor="ctr" anchorCtr="0" compatLnSpc="1">
            <a:prstTxWarp prst="textNoShape">
              <a:avLst/>
            </a:prstTxWarp>
          </a:bodyPr>
          <a:lstStyle>
            <a:lvl1pPr algn="ctr" rtl="0" eaLnBrk="0" fontAlgn="base" hangingPunct="0">
              <a:spcBef>
                <a:spcPct val="0"/>
              </a:spcBef>
              <a:spcAft>
                <a:spcPct val="0"/>
              </a:spcAft>
              <a:defRPr sz="4000" b="1" kern="1200" smtClean="0">
                <a:solidFill>
                  <a:srgbClr val="292929"/>
                </a:solidFill>
                <a:latin typeface="Trebuchet MS" pitchFamily="34" charset="0"/>
                <a:ea typeface="ＭＳ Ｐゴシック" pitchFamily="24" charset="-128"/>
                <a:cs typeface="+mj-cs"/>
              </a:defRPr>
            </a:lvl1pPr>
            <a:lvl2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2pPr>
            <a:lvl3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3pPr>
            <a:lvl4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4pPr>
            <a:lvl5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5pPr>
            <a:lvl6pPr marL="457200" algn="ctr" rtl="0" fontAlgn="base">
              <a:spcBef>
                <a:spcPct val="0"/>
              </a:spcBef>
              <a:spcAft>
                <a:spcPct val="0"/>
              </a:spcAft>
              <a:defRPr sz="3000" b="1">
                <a:solidFill>
                  <a:srgbClr val="292929"/>
                </a:solidFill>
                <a:latin typeface="Trebuchet MS" pitchFamily="34" charset="0"/>
                <a:ea typeface="ＭＳ Ｐゴシック" pitchFamily="24" charset="-128"/>
              </a:defRPr>
            </a:lvl6pPr>
            <a:lvl7pPr marL="914400" algn="ctr" rtl="0" fontAlgn="base">
              <a:spcBef>
                <a:spcPct val="0"/>
              </a:spcBef>
              <a:spcAft>
                <a:spcPct val="0"/>
              </a:spcAft>
              <a:defRPr sz="3000" b="1">
                <a:solidFill>
                  <a:srgbClr val="292929"/>
                </a:solidFill>
                <a:latin typeface="Trebuchet MS" pitchFamily="34" charset="0"/>
                <a:ea typeface="ＭＳ Ｐゴシック" pitchFamily="24" charset="-128"/>
              </a:defRPr>
            </a:lvl7pPr>
            <a:lvl8pPr marL="1371600" algn="ctr" rtl="0" fontAlgn="base">
              <a:spcBef>
                <a:spcPct val="0"/>
              </a:spcBef>
              <a:spcAft>
                <a:spcPct val="0"/>
              </a:spcAft>
              <a:defRPr sz="3000" b="1">
                <a:solidFill>
                  <a:srgbClr val="292929"/>
                </a:solidFill>
                <a:latin typeface="Trebuchet MS" pitchFamily="34" charset="0"/>
                <a:ea typeface="ＭＳ Ｐゴシック" pitchFamily="24" charset="-128"/>
              </a:defRPr>
            </a:lvl8pPr>
            <a:lvl9pPr marL="1828800" algn="ctr" rtl="0" fontAlgn="base">
              <a:spcBef>
                <a:spcPct val="0"/>
              </a:spcBef>
              <a:spcAft>
                <a:spcPct val="0"/>
              </a:spcAft>
              <a:defRPr sz="3000" b="1">
                <a:solidFill>
                  <a:srgbClr val="292929"/>
                </a:solidFill>
                <a:latin typeface="Trebuchet MS" pitchFamily="34" charset="0"/>
                <a:ea typeface="ＭＳ Ｐゴシック" pitchFamily="24" charset="-128"/>
              </a:defRPr>
            </a:lvl9pPr>
          </a:lstStyle>
          <a:p>
            <a:pPr algn="l"/>
            <a:r>
              <a:rPr lang="en-GB" sz="3250" b="0" dirty="0">
                <a:solidFill>
                  <a:schemeClr val="accent1">
                    <a:lumMod val="20000"/>
                    <a:lumOff val="80000"/>
                  </a:schemeClr>
                </a:solidFill>
              </a:rPr>
              <a:t>Phase 6</a:t>
            </a:r>
            <a:br>
              <a:rPr lang="en-GB" sz="3250" dirty="0">
                <a:solidFill>
                  <a:schemeClr val="tx1">
                    <a:lumMod val="75000"/>
                    <a:lumOff val="25000"/>
                  </a:schemeClr>
                </a:solidFill>
              </a:rPr>
            </a:br>
            <a:endParaRPr lang="en-GB" sz="3250" dirty="0"/>
          </a:p>
        </p:txBody>
      </p:sp>
      <p:sp>
        <p:nvSpPr>
          <p:cNvPr id="5" name="Rectangle 4"/>
          <p:cNvSpPr/>
          <p:nvPr/>
        </p:nvSpPr>
        <p:spPr>
          <a:xfrm>
            <a:off x="7527286" y="5886273"/>
            <a:ext cx="1550424" cy="192360"/>
          </a:xfrm>
          <a:prstGeom prst="rect">
            <a:avLst/>
          </a:prstGeom>
        </p:spPr>
        <p:txBody>
          <a:bodyPr wrap="none">
            <a:spAutoFit/>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GB" sz="650" dirty="0">
                <a:latin typeface="Trebuchet MS" panose="020B0603020202020204" pitchFamily="34" charset="0"/>
              </a:rPr>
              <a:t>Copyright Mainair Flying School 2022</a:t>
            </a:r>
          </a:p>
        </p:txBody>
      </p:sp>
    </p:spTree>
    <p:extLst>
      <p:ext uri="{BB962C8B-B14F-4D97-AF65-F5344CB8AC3E}">
        <p14:creationId xmlns:p14="http://schemas.microsoft.com/office/powerpoint/2010/main" val="736878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7608E-3950-46D4-ACCF-A9390AF17E8C}"/>
              </a:ext>
            </a:extLst>
          </p:cNvPr>
          <p:cNvSpPr>
            <a:spLocks noGrp="1"/>
          </p:cNvSpPr>
          <p:nvPr>
            <p:ph type="title"/>
          </p:nvPr>
        </p:nvSpPr>
        <p:spPr/>
        <p:txBody>
          <a:bodyPr/>
          <a:lstStyle/>
          <a:p>
            <a:pPr algn="ctr"/>
            <a:r>
              <a:rPr lang="en-GB" b="1" dirty="0"/>
              <a:t>SYSTEM FAILURES</a:t>
            </a:r>
          </a:p>
        </p:txBody>
      </p:sp>
      <p:sp>
        <p:nvSpPr>
          <p:cNvPr id="3" name="Content Placeholder 2">
            <a:extLst>
              <a:ext uri="{FF2B5EF4-FFF2-40B4-BE49-F238E27FC236}">
                <a16:creationId xmlns:a16="http://schemas.microsoft.com/office/drawing/2014/main" id="{C6B40DC8-1D51-4BAF-9377-1E0D53029A64}"/>
              </a:ext>
            </a:extLst>
          </p:cNvPr>
          <p:cNvSpPr>
            <a:spLocks noGrp="1"/>
          </p:cNvSpPr>
          <p:nvPr>
            <p:ph idx="1"/>
          </p:nvPr>
        </p:nvSpPr>
        <p:spPr/>
        <p:txBody>
          <a:bodyPr/>
          <a:lstStyle/>
          <a:p>
            <a:pPr marL="0" indent="0">
              <a:buNone/>
            </a:pPr>
            <a:endParaRPr lang="en-GB" dirty="0"/>
          </a:p>
          <a:p>
            <a:pPr marL="0" indent="0" algn="ctr">
              <a:buNone/>
            </a:pPr>
            <a:endParaRPr lang="en-GB" sz="6000" b="1" dirty="0">
              <a:solidFill>
                <a:srgbClr val="FF0000"/>
              </a:solidFill>
            </a:endParaRPr>
          </a:p>
          <a:p>
            <a:pPr marL="0" indent="0" algn="ctr">
              <a:buNone/>
            </a:pPr>
            <a:r>
              <a:rPr lang="en-GB" sz="6000" b="1" dirty="0">
                <a:solidFill>
                  <a:srgbClr val="FF0000"/>
                </a:solidFill>
              </a:rPr>
              <a:t>DISCUSSION ONLY</a:t>
            </a:r>
          </a:p>
        </p:txBody>
      </p:sp>
    </p:spTree>
    <p:extLst>
      <p:ext uri="{BB962C8B-B14F-4D97-AF65-F5344CB8AC3E}">
        <p14:creationId xmlns:p14="http://schemas.microsoft.com/office/powerpoint/2010/main" val="45342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7F20-514D-433C-8009-853B66336D01}"/>
              </a:ext>
            </a:extLst>
          </p:cNvPr>
          <p:cNvSpPr>
            <a:spLocks noGrp="1"/>
          </p:cNvSpPr>
          <p:nvPr>
            <p:ph type="title"/>
          </p:nvPr>
        </p:nvSpPr>
        <p:spPr/>
        <p:txBody>
          <a:bodyPr/>
          <a:lstStyle/>
          <a:p>
            <a:r>
              <a:rPr lang="en-GB" b="1" u="sng" dirty="0"/>
              <a:t>HATCH OR DOOR OPENING ON TAKE OFF</a:t>
            </a:r>
            <a:endParaRPr lang="en-GB" u="sng" dirty="0"/>
          </a:p>
        </p:txBody>
      </p:sp>
      <p:sp>
        <p:nvSpPr>
          <p:cNvPr id="3" name="Content Placeholder 2">
            <a:extLst>
              <a:ext uri="{FF2B5EF4-FFF2-40B4-BE49-F238E27FC236}">
                <a16:creationId xmlns:a16="http://schemas.microsoft.com/office/drawing/2014/main" id="{4CEC5CA8-FFF0-402C-8850-9F048A06A6A4}"/>
              </a:ext>
            </a:extLst>
          </p:cNvPr>
          <p:cNvSpPr>
            <a:spLocks noGrp="1"/>
          </p:cNvSpPr>
          <p:nvPr>
            <p:ph idx="1"/>
          </p:nvPr>
        </p:nvSpPr>
        <p:spPr/>
        <p:txBody>
          <a:bodyPr/>
          <a:lstStyle/>
          <a:p>
            <a:r>
              <a:rPr lang="en-GB" dirty="0"/>
              <a:t>If a door/canopy comes open on the take off roll and providing that there is enough stopping distance, then the take off should be abandoned and the aircraft stopped</a:t>
            </a:r>
          </a:p>
          <a:p>
            <a:pPr marL="0" indent="0">
              <a:buNone/>
            </a:pPr>
            <a:endParaRPr lang="en-GB" dirty="0"/>
          </a:p>
          <a:p>
            <a:r>
              <a:rPr lang="en-GB" dirty="0"/>
              <a:t>If the take off cannot be abandoned, then climb the aircraft at the normal speed and complete a circuit.</a:t>
            </a:r>
          </a:p>
          <a:p>
            <a:endParaRPr lang="en-GB" b="1" dirty="0">
              <a:solidFill>
                <a:srgbClr val="FF0000"/>
              </a:solidFill>
            </a:endParaRPr>
          </a:p>
          <a:p>
            <a:pPr marL="0" indent="0" algn="ctr">
              <a:buNone/>
            </a:pPr>
            <a:r>
              <a:rPr lang="en-GB" b="1" dirty="0">
                <a:solidFill>
                  <a:srgbClr val="FF0000"/>
                </a:solidFill>
              </a:rPr>
              <a:t>UNDER NO CIRCUMSTANCES SHOULD A PILOT OR PASSENGER UNDO THEIR SEATBELT IN ORDER TO REACH A DOOR OR CANOPY THAT HAS COME OPEN</a:t>
            </a:r>
          </a:p>
          <a:p>
            <a:endParaRPr lang="en-GB" dirty="0"/>
          </a:p>
        </p:txBody>
      </p:sp>
    </p:spTree>
    <p:extLst>
      <p:ext uri="{BB962C8B-B14F-4D97-AF65-F5344CB8AC3E}">
        <p14:creationId xmlns:p14="http://schemas.microsoft.com/office/powerpoint/2010/main" val="145286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E7E5E-B969-4900-BB3B-BE7F0E1D575C}"/>
              </a:ext>
            </a:extLst>
          </p:cNvPr>
          <p:cNvSpPr>
            <a:spLocks noGrp="1"/>
          </p:cNvSpPr>
          <p:nvPr>
            <p:ph type="title"/>
          </p:nvPr>
        </p:nvSpPr>
        <p:spPr>
          <a:xfrm>
            <a:off x="495300" y="476250"/>
            <a:ext cx="8915400" cy="579438"/>
          </a:xfrm>
        </p:spPr>
        <p:txBody>
          <a:bodyPr/>
          <a:lstStyle/>
          <a:p>
            <a:r>
              <a:rPr lang="en-GB" u="sng" dirty="0"/>
              <a:t>HATCH OR DOOR OPENING IN FLIGHT</a:t>
            </a:r>
          </a:p>
        </p:txBody>
      </p:sp>
      <p:sp>
        <p:nvSpPr>
          <p:cNvPr id="3" name="Content Placeholder 2">
            <a:extLst>
              <a:ext uri="{FF2B5EF4-FFF2-40B4-BE49-F238E27FC236}">
                <a16:creationId xmlns:a16="http://schemas.microsoft.com/office/drawing/2014/main" id="{38C9902A-3B9E-493F-8793-1218314FD2DD}"/>
              </a:ext>
            </a:extLst>
          </p:cNvPr>
          <p:cNvSpPr>
            <a:spLocks noGrp="1"/>
          </p:cNvSpPr>
          <p:nvPr>
            <p:ph idx="1"/>
          </p:nvPr>
        </p:nvSpPr>
        <p:spPr>
          <a:xfrm>
            <a:off x="495300" y="1412876"/>
            <a:ext cx="8915400" cy="4525963"/>
          </a:xfrm>
        </p:spPr>
        <p:txBody>
          <a:bodyPr>
            <a:normAutofit lnSpcReduction="10000"/>
          </a:bodyPr>
          <a:lstStyle/>
          <a:p>
            <a:r>
              <a:rPr lang="en-GB" dirty="0"/>
              <a:t>A door opening in flight can be a distraction rather than dangerous</a:t>
            </a:r>
          </a:p>
          <a:p>
            <a:r>
              <a:rPr lang="en-GB" dirty="0"/>
              <a:t>It will become dangerous if the pilot forgets to fly the aircraft</a:t>
            </a:r>
          </a:p>
          <a:p>
            <a:r>
              <a:rPr lang="en-GB" dirty="0"/>
              <a:t>In the case of an Ikarus it would be better to leave the door open and land at the earliest opportunity</a:t>
            </a:r>
          </a:p>
          <a:p>
            <a:r>
              <a:rPr lang="en-GB" dirty="0"/>
              <a:t>In the case of a Eurostar the safety catch should stop the canopy from opening more than a couple of inches</a:t>
            </a:r>
          </a:p>
          <a:p>
            <a:endParaRPr lang="en-GB" dirty="0"/>
          </a:p>
          <a:p>
            <a:pPr marL="0" indent="0" algn="ctr">
              <a:buNone/>
            </a:pPr>
            <a:r>
              <a:rPr lang="en-GB" b="1" dirty="0">
                <a:solidFill>
                  <a:srgbClr val="FF0000"/>
                </a:solidFill>
              </a:rPr>
              <a:t>UNDER NO CIRCUMSTANCES SHOULD A PILOT OR PASSENGER UNDO THEIR SEATBELT IN ORDER TO REACH A DOOR OR CANOPY THAT HAS COME OPEN</a:t>
            </a:r>
          </a:p>
          <a:p>
            <a:endParaRPr lang="en-GB" dirty="0"/>
          </a:p>
        </p:txBody>
      </p:sp>
    </p:spTree>
    <p:extLst>
      <p:ext uri="{BB962C8B-B14F-4D97-AF65-F5344CB8AC3E}">
        <p14:creationId xmlns:p14="http://schemas.microsoft.com/office/powerpoint/2010/main" val="514565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702A9-DFB6-4C37-9CB9-2540218655C0}"/>
              </a:ext>
            </a:extLst>
          </p:cNvPr>
          <p:cNvSpPr>
            <a:spLocks noGrp="1"/>
          </p:cNvSpPr>
          <p:nvPr>
            <p:ph type="title"/>
          </p:nvPr>
        </p:nvSpPr>
        <p:spPr>
          <a:xfrm>
            <a:off x="495300" y="476250"/>
            <a:ext cx="8915400" cy="579438"/>
          </a:xfrm>
        </p:spPr>
        <p:txBody>
          <a:bodyPr/>
          <a:lstStyle/>
          <a:p>
            <a:r>
              <a:rPr lang="en-GB" u="sng" dirty="0"/>
              <a:t>BROKEN THROTTLE CABLE</a:t>
            </a:r>
          </a:p>
        </p:txBody>
      </p:sp>
      <p:sp>
        <p:nvSpPr>
          <p:cNvPr id="3" name="Content Placeholder 2">
            <a:extLst>
              <a:ext uri="{FF2B5EF4-FFF2-40B4-BE49-F238E27FC236}">
                <a16:creationId xmlns:a16="http://schemas.microsoft.com/office/drawing/2014/main" id="{B3BA8041-F0C6-40B3-A248-1809C373D041}"/>
              </a:ext>
            </a:extLst>
          </p:cNvPr>
          <p:cNvSpPr>
            <a:spLocks noGrp="1"/>
          </p:cNvSpPr>
          <p:nvPr>
            <p:ph idx="1"/>
          </p:nvPr>
        </p:nvSpPr>
        <p:spPr>
          <a:xfrm>
            <a:off x="495300" y="1412876"/>
            <a:ext cx="8915400" cy="4525963"/>
          </a:xfrm>
        </p:spPr>
        <p:txBody>
          <a:bodyPr/>
          <a:lstStyle/>
          <a:p>
            <a:r>
              <a:rPr lang="en-GB" dirty="0"/>
              <a:t>MOST 3 AXIS AIRCRAFT WITH THE ROTAX 912 ENGINE FITTED HAVE TWO THROTTLE CABLES, ONE TO EACH CARBURETOR</a:t>
            </a:r>
          </a:p>
          <a:p>
            <a:endParaRPr lang="en-GB" dirty="0"/>
          </a:p>
          <a:p>
            <a:r>
              <a:rPr lang="en-GB" dirty="0"/>
              <a:t>If one cable snaps then the carburettor with the broken cable will automatically go to full power</a:t>
            </a:r>
          </a:p>
          <a:p>
            <a:r>
              <a:rPr lang="en-GB" dirty="0"/>
              <a:t>When the power is reduced to cruise power setting the aircraft engine will run extremely rough and a severe vibration will go through the airframe due to the inbalance on the carburettors</a:t>
            </a:r>
          </a:p>
          <a:p>
            <a:endParaRPr lang="en-GB" dirty="0"/>
          </a:p>
          <a:p>
            <a:endParaRPr lang="en-GB" dirty="0"/>
          </a:p>
          <a:p>
            <a:endParaRPr lang="en-GB" dirty="0"/>
          </a:p>
        </p:txBody>
      </p:sp>
    </p:spTree>
    <p:extLst>
      <p:ext uri="{BB962C8B-B14F-4D97-AF65-F5344CB8AC3E}">
        <p14:creationId xmlns:p14="http://schemas.microsoft.com/office/powerpoint/2010/main" val="284948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DEFF1F9-FBF0-43AD-88A9-EE1CE09D0D9F}"/>
              </a:ext>
            </a:extLst>
          </p:cNvPr>
          <p:cNvSpPr>
            <a:spLocks noGrp="1"/>
          </p:cNvSpPr>
          <p:nvPr>
            <p:ph type="title"/>
          </p:nvPr>
        </p:nvSpPr>
        <p:spPr>
          <a:xfrm>
            <a:off x="495300" y="476250"/>
            <a:ext cx="8915400" cy="579438"/>
          </a:xfrm>
        </p:spPr>
        <p:txBody>
          <a:bodyPr/>
          <a:lstStyle/>
          <a:p>
            <a:r>
              <a:rPr lang="en-GB" u="sng" dirty="0"/>
              <a:t>BROKEN THROTTLE CABLE</a:t>
            </a:r>
            <a:endParaRPr lang="en-US" dirty="0"/>
          </a:p>
        </p:txBody>
      </p:sp>
      <p:pic>
        <p:nvPicPr>
          <p:cNvPr id="5" name="Content Placeholder 4" descr="A close-up of a car engine&#10;&#10;Description automatically generated with medium confidence">
            <a:extLst>
              <a:ext uri="{FF2B5EF4-FFF2-40B4-BE49-F238E27FC236}">
                <a16:creationId xmlns:a16="http://schemas.microsoft.com/office/drawing/2014/main" id="{B9D14351-EC29-4591-A1BA-7E5D52993290}"/>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r="27501" b="3"/>
          <a:stretch/>
        </p:blipFill>
        <p:spPr>
          <a:xfrm>
            <a:off x="495300" y="1600201"/>
            <a:ext cx="4375150" cy="4525963"/>
          </a:xfrm>
          <a:noFill/>
        </p:spPr>
      </p:pic>
      <p:sp>
        <p:nvSpPr>
          <p:cNvPr id="12" name="Content Placeholder 3">
            <a:extLst>
              <a:ext uri="{FF2B5EF4-FFF2-40B4-BE49-F238E27FC236}">
                <a16:creationId xmlns:a16="http://schemas.microsoft.com/office/drawing/2014/main" id="{69CB072A-13C2-45B5-B4DA-362E495F422D}"/>
              </a:ext>
            </a:extLst>
          </p:cNvPr>
          <p:cNvSpPr>
            <a:spLocks noGrp="1"/>
          </p:cNvSpPr>
          <p:nvPr>
            <p:ph sz="half" idx="2"/>
          </p:nvPr>
        </p:nvSpPr>
        <p:spPr>
          <a:xfrm>
            <a:off x="5035550" y="1600201"/>
            <a:ext cx="4375150" cy="4525963"/>
          </a:xfrm>
        </p:spPr>
        <p:txBody>
          <a:bodyPr/>
          <a:lstStyle/>
          <a:p>
            <a:r>
              <a:rPr lang="en-US" dirty="0"/>
              <a:t>Carburetor showing the throttle in the open position</a:t>
            </a:r>
          </a:p>
        </p:txBody>
      </p:sp>
    </p:spTree>
    <p:extLst>
      <p:ext uri="{BB962C8B-B14F-4D97-AF65-F5344CB8AC3E}">
        <p14:creationId xmlns:p14="http://schemas.microsoft.com/office/powerpoint/2010/main" val="338101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8C00-BD9D-4829-A40E-0D03E3634EB9}"/>
              </a:ext>
            </a:extLst>
          </p:cNvPr>
          <p:cNvSpPr>
            <a:spLocks noGrp="1"/>
          </p:cNvSpPr>
          <p:nvPr>
            <p:ph type="title"/>
          </p:nvPr>
        </p:nvSpPr>
        <p:spPr>
          <a:xfrm>
            <a:off x="495300" y="476250"/>
            <a:ext cx="8915400" cy="579438"/>
          </a:xfrm>
        </p:spPr>
        <p:txBody>
          <a:bodyPr/>
          <a:lstStyle/>
          <a:p>
            <a:r>
              <a:rPr lang="en-GB" u="sng" dirty="0"/>
              <a:t>BROKEN THROTTLE CABLE</a:t>
            </a:r>
            <a:br>
              <a:rPr lang="en-GB" u="sng" dirty="0"/>
            </a:br>
            <a:r>
              <a:rPr lang="en-GB" u="sng" dirty="0"/>
              <a:t>ACTION TO BE TAKEN</a:t>
            </a:r>
          </a:p>
        </p:txBody>
      </p:sp>
      <p:sp>
        <p:nvSpPr>
          <p:cNvPr id="3" name="Content Placeholder 2">
            <a:extLst>
              <a:ext uri="{FF2B5EF4-FFF2-40B4-BE49-F238E27FC236}">
                <a16:creationId xmlns:a16="http://schemas.microsoft.com/office/drawing/2014/main" id="{9B6B4466-9434-48EE-9CB3-C7A737F936C3}"/>
              </a:ext>
            </a:extLst>
          </p:cNvPr>
          <p:cNvSpPr>
            <a:spLocks noGrp="1"/>
          </p:cNvSpPr>
          <p:nvPr>
            <p:ph idx="1"/>
          </p:nvPr>
        </p:nvSpPr>
        <p:spPr>
          <a:xfrm>
            <a:off x="495300" y="1412876"/>
            <a:ext cx="8915400" cy="4525963"/>
          </a:xfrm>
        </p:spPr>
        <p:txBody>
          <a:bodyPr>
            <a:normAutofit fontScale="70000" lnSpcReduction="20000"/>
          </a:bodyPr>
          <a:lstStyle/>
          <a:p>
            <a:pPr marL="457200" indent="-457200">
              <a:buFont typeface="+mj-lt"/>
              <a:buAutoNum type="arabicPeriod"/>
            </a:pPr>
            <a:r>
              <a:rPr lang="en-GB" sz="2600" dirty="0"/>
              <a:t>Immediately apply full power to allow the engine to run smoothly</a:t>
            </a:r>
          </a:p>
          <a:p>
            <a:pPr marL="457200" indent="-457200">
              <a:buFont typeface="+mj-lt"/>
              <a:buAutoNum type="arabicPeriod"/>
            </a:pPr>
            <a:r>
              <a:rPr lang="en-GB" sz="2600" dirty="0"/>
              <a:t>Continue to the airfield overhead if just departed or divert to the nearest airfield if in the cruise</a:t>
            </a:r>
          </a:p>
          <a:p>
            <a:pPr marL="457200" indent="-457200">
              <a:buFont typeface="+mj-lt"/>
              <a:buAutoNum type="arabicPeriod"/>
            </a:pPr>
            <a:r>
              <a:rPr lang="en-GB" sz="2600" dirty="0"/>
              <a:t>After levelling out radio a PAN/MAYDAY call informing ATS of the suspected problem</a:t>
            </a:r>
          </a:p>
          <a:p>
            <a:pPr marL="457200" indent="-457200">
              <a:buFont typeface="+mj-lt"/>
              <a:buAutoNum type="arabicPeriod"/>
            </a:pPr>
            <a:r>
              <a:rPr lang="en-GB" sz="2600" dirty="0"/>
              <a:t>When traffic permits a Forced Landing will have to be made by turning off both ignition switches. Leave the throttle on full power       </a:t>
            </a:r>
          </a:p>
          <a:p>
            <a:pPr marL="457200" indent="-457200">
              <a:buFont typeface="+mj-lt"/>
              <a:buAutoNum type="arabicPeriod"/>
            </a:pPr>
            <a:r>
              <a:rPr lang="en-GB" sz="2600" dirty="0"/>
              <a:t> DO NOT TURN OFF THE FUEL</a:t>
            </a:r>
          </a:p>
          <a:p>
            <a:pPr marL="457200" indent="-457200">
              <a:buFont typeface="+mj-lt"/>
              <a:buAutoNum type="arabicPeriod"/>
            </a:pPr>
            <a:r>
              <a:rPr lang="en-GB" sz="2600" dirty="0"/>
              <a:t>If the approach is misjudged, then ignition switches can be put back on and the engine restarted. The aircraft can then climb away for another attempt</a:t>
            </a:r>
          </a:p>
          <a:p>
            <a:pPr marL="457200" indent="-457200">
              <a:buFont typeface="+mj-lt"/>
              <a:buAutoNum type="arabicPeriod"/>
            </a:pPr>
            <a:r>
              <a:rPr lang="en-GB" sz="2600" dirty="0"/>
              <a:t>After landing under NO circumstances should the engine be started or any attempt to taxy</a:t>
            </a:r>
          </a:p>
          <a:p>
            <a:pPr marL="457200" indent="-457200">
              <a:buFont typeface="+mj-lt"/>
              <a:buAutoNum type="arabicPeriod"/>
            </a:pPr>
            <a:r>
              <a:rPr lang="en-GB" sz="2600" dirty="0"/>
              <a:t>Caution - be aware of the maximum continuous RPM for the engine</a:t>
            </a:r>
          </a:p>
          <a:p>
            <a:pPr marL="457200" indent="-457200">
              <a:buFont typeface="+mj-lt"/>
              <a:buAutoNum type="arabicPeriod"/>
            </a:pPr>
            <a:r>
              <a:rPr lang="en-GB" sz="2600" dirty="0"/>
              <a:t>If the aircraft can be flown in level flight be aware of the VA speed especially if the conditions are turbulent</a:t>
            </a:r>
          </a:p>
          <a:p>
            <a:pPr marL="457200" indent="-457200">
              <a:buFont typeface="+mj-lt"/>
              <a:buAutoNum type="arabicPeriod"/>
            </a:pPr>
            <a:r>
              <a:rPr lang="en-GB" sz="2600" dirty="0"/>
              <a:t>Be aware of airspace above as the aircraft may want to continue climbing</a:t>
            </a:r>
          </a:p>
          <a:p>
            <a:endParaRPr lang="en-GB" dirty="0"/>
          </a:p>
          <a:p>
            <a:endParaRPr lang="en-GB" dirty="0"/>
          </a:p>
        </p:txBody>
      </p:sp>
    </p:spTree>
    <p:extLst>
      <p:ext uri="{BB962C8B-B14F-4D97-AF65-F5344CB8AC3E}">
        <p14:creationId xmlns:p14="http://schemas.microsoft.com/office/powerpoint/2010/main" val="2765374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37AAA-3267-4FF8-93EF-BF9F5C0D5FAC}"/>
              </a:ext>
            </a:extLst>
          </p:cNvPr>
          <p:cNvSpPr>
            <a:spLocks noGrp="1"/>
          </p:cNvSpPr>
          <p:nvPr>
            <p:ph type="title"/>
          </p:nvPr>
        </p:nvSpPr>
        <p:spPr>
          <a:xfrm>
            <a:off x="495300" y="476250"/>
            <a:ext cx="8915400" cy="579438"/>
          </a:xfrm>
        </p:spPr>
        <p:txBody>
          <a:bodyPr/>
          <a:lstStyle/>
          <a:p>
            <a:r>
              <a:rPr lang="en-GB" u="sng" dirty="0"/>
              <a:t>JAMMED THROTTLE</a:t>
            </a:r>
          </a:p>
        </p:txBody>
      </p:sp>
      <p:sp>
        <p:nvSpPr>
          <p:cNvPr id="3" name="Content Placeholder 2">
            <a:extLst>
              <a:ext uri="{FF2B5EF4-FFF2-40B4-BE49-F238E27FC236}">
                <a16:creationId xmlns:a16="http://schemas.microsoft.com/office/drawing/2014/main" id="{02A9FA93-83D0-471D-8706-D4EF1A427485}"/>
              </a:ext>
            </a:extLst>
          </p:cNvPr>
          <p:cNvSpPr>
            <a:spLocks noGrp="1"/>
          </p:cNvSpPr>
          <p:nvPr>
            <p:ph idx="1"/>
          </p:nvPr>
        </p:nvSpPr>
        <p:spPr>
          <a:xfrm>
            <a:off x="495300" y="1412876"/>
            <a:ext cx="8915400" cy="4525963"/>
          </a:xfrm>
        </p:spPr>
        <p:txBody>
          <a:bodyPr/>
          <a:lstStyle/>
          <a:p>
            <a:r>
              <a:rPr lang="en-GB" dirty="0"/>
              <a:t>If a throttle jams on full power, then the procedure for a broken throttle cable should be followed</a:t>
            </a:r>
          </a:p>
        </p:txBody>
      </p:sp>
    </p:spTree>
    <p:extLst>
      <p:ext uri="{BB962C8B-B14F-4D97-AF65-F5344CB8AC3E}">
        <p14:creationId xmlns:p14="http://schemas.microsoft.com/office/powerpoint/2010/main" val="1362956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1A567-32FF-4399-836C-9BA88A1F1122}"/>
              </a:ext>
            </a:extLst>
          </p:cNvPr>
          <p:cNvSpPr>
            <a:spLocks noGrp="1"/>
          </p:cNvSpPr>
          <p:nvPr>
            <p:ph type="title"/>
          </p:nvPr>
        </p:nvSpPr>
        <p:spPr>
          <a:xfrm>
            <a:off x="495300" y="476250"/>
            <a:ext cx="8915400" cy="579438"/>
          </a:xfrm>
        </p:spPr>
        <p:txBody>
          <a:bodyPr/>
          <a:lstStyle/>
          <a:p>
            <a:r>
              <a:rPr lang="en-GB" u="sng" dirty="0"/>
              <a:t>BRAKE FAILURE</a:t>
            </a:r>
          </a:p>
        </p:txBody>
      </p:sp>
      <p:sp>
        <p:nvSpPr>
          <p:cNvPr id="3" name="Content Placeholder 2">
            <a:extLst>
              <a:ext uri="{FF2B5EF4-FFF2-40B4-BE49-F238E27FC236}">
                <a16:creationId xmlns:a16="http://schemas.microsoft.com/office/drawing/2014/main" id="{351FBEF9-B246-44EF-BD76-746D44172BC1}"/>
              </a:ext>
            </a:extLst>
          </p:cNvPr>
          <p:cNvSpPr>
            <a:spLocks noGrp="1"/>
          </p:cNvSpPr>
          <p:nvPr>
            <p:ph idx="1"/>
          </p:nvPr>
        </p:nvSpPr>
        <p:spPr>
          <a:xfrm>
            <a:off x="495300" y="908720"/>
            <a:ext cx="8915400" cy="4525963"/>
          </a:xfrm>
        </p:spPr>
        <p:txBody>
          <a:bodyPr/>
          <a:lstStyle/>
          <a:p>
            <a:pPr marL="0" indent="0">
              <a:buNone/>
            </a:pPr>
            <a:endParaRPr lang="en-GB" dirty="0"/>
          </a:p>
          <a:p>
            <a:r>
              <a:rPr lang="en-GB" dirty="0"/>
              <a:t>If the aircraft suffers a brake failure, then the ignition switches should  immediately be turned off and the aircraft steered away from any obstacles</a:t>
            </a:r>
          </a:p>
          <a:p>
            <a:endParaRPr lang="en-GB" dirty="0"/>
          </a:p>
          <a:p>
            <a:r>
              <a:rPr lang="en-GB" dirty="0"/>
              <a:t>NOTE - For this very reason when parking, the aircraft should not be taxied into a position behind other aircraft Always stop with a clear area ahead</a:t>
            </a:r>
          </a:p>
        </p:txBody>
      </p:sp>
    </p:spTree>
    <p:extLst>
      <p:ext uri="{BB962C8B-B14F-4D97-AF65-F5344CB8AC3E}">
        <p14:creationId xmlns:p14="http://schemas.microsoft.com/office/powerpoint/2010/main" val="34756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8FAC9684-0684-470E-8BCE-F333F8D61498}"/>
              </a:ext>
            </a:extLst>
          </p:cNvPr>
          <p:cNvSpPr>
            <a:spLocks noGrp="1"/>
          </p:cNvSpPr>
          <p:nvPr>
            <p:ph type="title"/>
          </p:nvPr>
        </p:nvSpPr>
        <p:spPr>
          <a:xfrm>
            <a:off x="495300" y="476250"/>
            <a:ext cx="8915400" cy="579438"/>
          </a:xfrm>
        </p:spPr>
        <p:txBody>
          <a:bodyPr wrap="square" anchor="ctr">
            <a:normAutofit/>
          </a:bodyPr>
          <a:lstStyle/>
          <a:p>
            <a:r>
              <a:rPr lang="en-US" u="sng" dirty="0"/>
              <a:t>ACTION IN THE EVENT OF A FIRE</a:t>
            </a:r>
          </a:p>
        </p:txBody>
      </p:sp>
      <p:pic>
        <p:nvPicPr>
          <p:cNvPr id="1026" name="Picture 2" descr="See the source image">
            <a:extLst>
              <a:ext uri="{FF2B5EF4-FFF2-40B4-BE49-F238E27FC236}">
                <a16:creationId xmlns:a16="http://schemas.microsoft.com/office/drawing/2014/main" id="{E783B35F-C09A-4BB4-9A74-C8D0F109F3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598" r="2" b="1751"/>
          <a:stretch/>
        </p:blipFill>
        <p:spPr bwMode="auto">
          <a:xfrm>
            <a:off x="495300" y="1412876"/>
            <a:ext cx="891540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592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39097-CAD4-4FA8-BAD3-2E7A3062151A}"/>
              </a:ext>
            </a:extLst>
          </p:cNvPr>
          <p:cNvSpPr>
            <a:spLocks noGrp="1"/>
          </p:cNvSpPr>
          <p:nvPr>
            <p:ph type="title"/>
          </p:nvPr>
        </p:nvSpPr>
        <p:spPr>
          <a:xfrm>
            <a:off x="495300" y="476250"/>
            <a:ext cx="8915400" cy="579438"/>
          </a:xfrm>
        </p:spPr>
        <p:txBody>
          <a:bodyPr/>
          <a:lstStyle/>
          <a:p>
            <a:r>
              <a:rPr lang="en-GB" u="sng" dirty="0"/>
              <a:t>STEERING FAILURE</a:t>
            </a:r>
          </a:p>
        </p:txBody>
      </p:sp>
      <p:sp>
        <p:nvSpPr>
          <p:cNvPr id="3" name="Content Placeholder 2">
            <a:extLst>
              <a:ext uri="{FF2B5EF4-FFF2-40B4-BE49-F238E27FC236}">
                <a16:creationId xmlns:a16="http://schemas.microsoft.com/office/drawing/2014/main" id="{FE4B7944-D61E-46EF-9FB0-B5E4509A9FD4}"/>
              </a:ext>
            </a:extLst>
          </p:cNvPr>
          <p:cNvSpPr>
            <a:spLocks noGrp="1"/>
          </p:cNvSpPr>
          <p:nvPr>
            <p:ph idx="1"/>
          </p:nvPr>
        </p:nvSpPr>
        <p:spPr>
          <a:xfrm>
            <a:off x="495300" y="1412876"/>
            <a:ext cx="8915400" cy="4525963"/>
          </a:xfrm>
        </p:spPr>
        <p:txBody>
          <a:bodyPr/>
          <a:lstStyle/>
          <a:p>
            <a:endParaRPr lang="en-GB" dirty="0"/>
          </a:p>
          <a:p>
            <a:r>
              <a:rPr lang="en-GB" dirty="0"/>
              <a:t>If the aircraft suffers from a steering failure, then the aircraft should be stopped and the ignition turned off</a:t>
            </a:r>
          </a:p>
        </p:txBody>
      </p:sp>
    </p:spTree>
    <p:extLst>
      <p:ext uri="{BB962C8B-B14F-4D97-AF65-F5344CB8AC3E}">
        <p14:creationId xmlns:p14="http://schemas.microsoft.com/office/powerpoint/2010/main" val="286046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2A171-0FC8-4FEC-9C56-5F77F05EC090}"/>
              </a:ext>
            </a:extLst>
          </p:cNvPr>
          <p:cNvSpPr>
            <a:spLocks noGrp="1"/>
          </p:cNvSpPr>
          <p:nvPr>
            <p:ph type="title"/>
          </p:nvPr>
        </p:nvSpPr>
        <p:spPr>
          <a:xfrm>
            <a:off x="495300" y="476250"/>
            <a:ext cx="8915400" cy="579438"/>
          </a:xfrm>
        </p:spPr>
        <p:txBody>
          <a:bodyPr/>
          <a:lstStyle/>
          <a:p>
            <a:r>
              <a:rPr lang="en-GB" u="sng" dirty="0"/>
              <a:t>HEATER FAILURE</a:t>
            </a:r>
          </a:p>
        </p:txBody>
      </p:sp>
      <p:sp>
        <p:nvSpPr>
          <p:cNvPr id="3" name="Content Placeholder 2">
            <a:extLst>
              <a:ext uri="{FF2B5EF4-FFF2-40B4-BE49-F238E27FC236}">
                <a16:creationId xmlns:a16="http://schemas.microsoft.com/office/drawing/2014/main" id="{0F213478-67F6-4923-89E3-658A8AF9B0A0}"/>
              </a:ext>
            </a:extLst>
          </p:cNvPr>
          <p:cNvSpPr>
            <a:spLocks noGrp="1"/>
          </p:cNvSpPr>
          <p:nvPr>
            <p:ph idx="1"/>
          </p:nvPr>
        </p:nvSpPr>
        <p:spPr>
          <a:xfrm>
            <a:off x="495300" y="1412876"/>
            <a:ext cx="8915400" cy="4525963"/>
          </a:xfrm>
        </p:spPr>
        <p:txBody>
          <a:bodyPr/>
          <a:lstStyle/>
          <a:p>
            <a:endParaRPr lang="en-GB" dirty="0"/>
          </a:p>
          <a:p>
            <a:r>
              <a:rPr lang="en-GB" dirty="0"/>
              <a:t>NO WARM AIR!</a:t>
            </a:r>
          </a:p>
          <a:p>
            <a:endParaRPr lang="en-GB" dirty="0"/>
          </a:p>
          <a:p>
            <a:r>
              <a:rPr lang="en-GB" dirty="0"/>
              <a:t>If the heater fails and no warm air is coming out on a cold day, then consider returning to the airfield if close by or diverting</a:t>
            </a:r>
          </a:p>
          <a:p>
            <a:pPr marL="457200" indent="-457200">
              <a:buFont typeface="+mj-lt"/>
              <a:buAutoNum type="arabicPeriod"/>
            </a:pPr>
            <a:r>
              <a:rPr lang="en-GB" dirty="0"/>
              <a:t>Close air vents if needed and if safe descend into warmer air</a:t>
            </a:r>
          </a:p>
          <a:p>
            <a:pPr marL="457200" indent="-457200">
              <a:buFont typeface="+mj-lt"/>
              <a:buAutoNum type="arabicPeriod"/>
            </a:pPr>
            <a:r>
              <a:rPr lang="en-GB" dirty="0"/>
              <a:t>Be aware that Hypothermia can set in very quickly in cold conditions</a:t>
            </a:r>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63613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171FA-3694-4705-8CFF-42AE1B1B93AC}"/>
              </a:ext>
            </a:extLst>
          </p:cNvPr>
          <p:cNvSpPr>
            <a:spLocks noGrp="1"/>
          </p:cNvSpPr>
          <p:nvPr>
            <p:ph type="title"/>
          </p:nvPr>
        </p:nvSpPr>
        <p:spPr>
          <a:xfrm>
            <a:off x="495300" y="476250"/>
            <a:ext cx="8915400" cy="579438"/>
          </a:xfrm>
        </p:spPr>
        <p:txBody>
          <a:bodyPr/>
          <a:lstStyle/>
          <a:p>
            <a:r>
              <a:rPr lang="en-GB" u="sng" dirty="0"/>
              <a:t>HEATER FAILURE</a:t>
            </a:r>
          </a:p>
        </p:txBody>
      </p:sp>
      <p:sp>
        <p:nvSpPr>
          <p:cNvPr id="3" name="Content Placeholder 2">
            <a:extLst>
              <a:ext uri="{FF2B5EF4-FFF2-40B4-BE49-F238E27FC236}">
                <a16:creationId xmlns:a16="http://schemas.microsoft.com/office/drawing/2014/main" id="{68254E92-9625-409A-BF40-8301BCB8BDF9}"/>
              </a:ext>
            </a:extLst>
          </p:cNvPr>
          <p:cNvSpPr>
            <a:spLocks noGrp="1"/>
          </p:cNvSpPr>
          <p:nvPr>
            <p:ph idx="1"/>
          </p:nvPr>
        </p:nvSpPr>
        <p:spPr>
          <a:xfrm>
            <a:off x="495300" y="1412876"/>
            <a:ext cx="8915400" cy="4525963"/>
          </a:xfrm>
        </p:spPr>
        <p:txBody>
          <a:bodyPr/>
          <a:lstStyle/>
          <a:p>
            <a:endParaRPr lang="en-GB" dirty="0"/>
          </a:p>
          <a:p>
            <a:r>
              <a:rPr lang="en-GB" dirty="0"/>
              <a:t>TOO MUCH HOT AIR!</a:t>
            </a:r>
          </a:p>
          <a:p>
            <a:endParaRPr lang="en-GB" dirty="0"/>
          </a:p>
          <a:p>
            <a:r>
              <a:rPr lang="en-GB" dirty="0"/>
              <a:t>A heater can also fail in the hot position causing a very high temperature in the cockpit</a:t>
            </a:r>
          </a:p>
          <a:p>
            <a:pPr marL="457200" indent="-457200">
              <a:buFont typeface="+mj-lt"/>
              <a:buAutoNum type="arabicPeriod"/>
            </a:pPr>
            <a:r>
              <a:rPr lang="en-GB" dirty="0"/>
              <a:t>If this happens return to the airfield if close by or divert</a:t>
            </a:r>
          </a:p>
          <a:p>
            <a:pPr marL="457200" indent="-457200">
              <a:buFont typeface="+mj-lt"/>
              <a:buAutoNum type="arabicPeriod"/>
            </a:pPr>
            <a:r>
              <a:rPr lang="en-GB" dirty="0"/>
              <a:t>Open air vents as needed</a:t>
            </a:r>
          </a:p>
          <a:p>
            <a:endParaRPr lang="en-GB" dirty="0"/>
          </a:p>
          <a:p>
            <a:endParaRPr lang="en-GB" dirty="0"/>
          </a:p>
        </p:txBody>
      </p:sp>
    </p:spTree>
    <p:extLst>
      <p:ext uri="{BB962C8B-B14F-4D97-AF65-F5344CB8AC3E}">
        <p14:creationId xmlns:p14="http://schemas.microsoft.com/office/powerpoint/2010/main" val="188398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13D53-FBBF-4313-B3C4-61DD049CCBFB}"/>
              </a:ext>
            </a:extLst>
          </p:cNvPr>
          <p:cNvSpPr>
            <a:spLocks noGrp="1"/>
          </p:cNvSpPr>
          <p:nvPr>
            <p:ph type="title"/>
          </p:nvPr>
        </p:nvSpPr>
        <p:spPr>
          <a:xfrm>
            <a:off x="495300" y="476250"/>
            <a:ext cx="8915400" cy="579438"/>
          </a:xfrm>
        </p:spPr>
        <p:txBody>
          <a:bodyPr/>
          <a:lstStyle/>
          <a:p>
            <a:r>
              <a:rPr lang="en-GB" u="sng" dirty="0"/>
              <a:t>HEATER FAILURE</a:t>
            </a:r>
          </a:p>
        </p:txBody>
      </p:sp>
      <p:sp>
        <p:nvSpPr>
          <p:cNvPr id="3" name="Content Placeholder 2">
            <a:extLst>
              <a:ext uri="{FF2B5EF4-FFF2-40B4-BE49-F238E27FC236}">
                <a16:creationId xmlns:a16="http://schemas.microsoft.com/office/drawing/2014/main" id="{B2CACDC5-7981-4699-8D54-604EFD2390B9}"/>
              </a:ext>
            </a:extLst>
          </p:cNvPr>
          <p:cNvSpPr>
            <a:spLocks noGrp="1"/>
          </p:cNvSpPr>
          <p:nvPr>
            <p:ph idx="1"/>
          </p:nvPr>
        </p:nvSpPr>
        <p:spPr>
          <a:xfrm>
            <a:off x="495300" y="1412876"/>
            <a:ext cx="8915400" cy="4525963"/>
          </a:xfrm>
        </p:spPr>
        <p:txBody>
          <a:bodyPr/>
          <a:lstStyle/>
          <a:p>
            <a:r>
              <a:rPr lang="en-GB" dirty="0"/>
              <a:t>CARBON MONOXIDE POISONING</a:t>
            </a:r>
          </a:p>
          <a:p>
            <a:endParaRPr lang="en-GB" dirty="0"/>
          </a:p>
          <a:p>
            <a:r>
              <a:rPr lang="en-GB" dirty="0"/>
              <a:t>Carbon monoxide poisoning can be caused by a leak from the exhaust into the heating system</a:t>
            </a:r>
          </a:p>
          <a:p>
            <a:pPr marL="457200" indent="-457200">
              <a:buFont typeface="+mj-lt"/>
              <a:buAutoNum type="arabicPeriod"/>
            </a:pPr>
            <a:r>
              <a:rPr lang="en-GB" dirty="0"/>
              <a:t>If CO poisoning is suspected immediately turn off the heater and open all air vents. Check the CO detector</a:t>
            </a:r>
          </a:p>
          <a:p>
            <a:pPr marL="457200" indent="-457200">
              <a:buFont typeface="+mj-lt"/>
              <a:buAutoNum type="arabicPeriod"/>
            </a:pPr>
            <a:r>
              <a:rPr lang="en-GB" dirty="0"/>
              <a:t>Land the aircraft as soon as safely possible</a:t>
            </a:r>
          </a:p>
          <a:p>
            <a:endParaRPr lang="en-GB" dirty="0"/>
          </a:p>
        </p:txBody>
      </p:sp>
    </p:spTree>
    <p:extLst>
      <p:ext uri="{BB962C8B-B14F-4D97-AF65-F5344CB8AC3E}">
        <p14:creationId xmlns:p14="http://schemas.microsoft.com/office/powerpoint/2010/main" val="257040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28503-4D09-4C25-9494-71A76FD36EE4}"/>
              </a:ext>
            </a:extLst>
          </p:cNvPr>
          <p:cNvSpPr>
            <a:spLocks noGrp="1"/>
          </p:cNvSpPr>
          <p:nvPr>
            <p:ph type="title"/>
          </p:nvPr>
        </p:nvSpPr>
        <p:spPr>
          <a:xfrm>
            <a:off x="495300" y="476250"/>
            <a:ext cx="8915400" cy="579438"/>
          </a:xfrm>
        </p:spPr>
        <p:txBody>
          <a:bodyPr/>
          <a:lstStyle/>
          <a:p>
            <a:r>
              <a:rPr lang="en-GB" u="sng" dirty="0"/>
              <a:t>STUCK PTT SWITCH</a:t>
            </a:r>
          </a:p>
        </p:txBody>
      </p:sp>
      <p:sp>
        <p:nvSpPr>
          <p:cNvPr id="3" name="Content Placeholder 2">
            <a:extLst>
              <a:ext uri="{FF2B5EF4-FFF2-40B4-BE49-F238E27FC236}">
                <a16:creationId xmlns:a16="http://schemas.microsoft.com/office/drawing/2014/main" id="{F7F99060-6AF4-410A-AF59-A8C811EADA15}"/>
              </a:ext>
            </a:extLst>
          </p:cNvPr>
          <p:cNvSpPr>
            <a:spLocks noGrp="1"/>
          </p:cNvSpPr>
          <p:nvPr>
            <p:ph idx="1"/>
          </p:nvPr>
        </p:nvSpPr>
        <p:spPr>
          <a:xfrm>
            <a:off x="495300" y="1412876"/>
            <a:ext cx="8915400" cy="4525963"/>
          </a:xfrm>
        </p:spPr>
        <p:txBody>
          <a:bodyPr>
            <a:normAutofit fontScale="92500" lnSpcReduction="20000"/>
          </a:bodyPr>
          <a:lstStyle/>
          <a:p>
            <a:r>
              <a:rPr lang="en-GB" dirty="0"/>
              <a:t>If a PTT switch is suspected to be stuck, then check that the transmit signal symbol on the radio is not on</a:t>
            </a:r>
          </a:p>
          <a:p>
            <a:endParaRPr lang="en-GB" dirty="0"/>
          </a:p>
          <a:p>
            <a:r>
              <a:rPr lang="en-GB" dirty="0"/>
              <a:t>If it is then transmit over the radio to ATC informing them that you have a stuck PTT and that you will be going non radio</a:t>
            </a:r>
          </a:p>
          <a:p>
            <a:endParaRPr lang="en-GB" dirty="0"/>
          </a:p>
          <a:p>
            <a:r>
              <a:rPr lang="en-GB" dirty="0"/>
              <a:t>Squawk 7600 if fitted with a transponder</a:t>
            </a:r>
          </a:p>
          <a:p>
            <a:endParaRPr lang="en-GB" dirty="0"/>
          </a:p>
          <a:p>
            <a:pPr marL="0" indent="0">
              <a:buNone/>
            </a:pPr>
            <a:r>
              <a:rPr lang="en-GB" dirty="0">
                <a:solidFill>
                  <a:srgbClr val="FF0000"/>
                </a:solidFill>
              </a:rPr>
              <a:t>COMMON CAUSES</a:t>
            </a:r>
          </a:p>
          <a:p>
            <a:pPr marL="0" indent="0">
              <a:buNone/>
            </a:pPr>
            <a:endParaRPr lang="en-GB" dirty="0"/>
          </a:p>
          <a:p>
            <a:r>
              <a:rPr lang="en-GB" dirty="0" err="1"/>
              <a:t>Ikarus</a:t>
            </a:r>
            <a:r>
              <a:rPr lang="en-GB" dirty="0"/>
              <a:t>  Pilot having their finger inadvertently on the PTT switch on the centre control column</a:t>
            </a:r>
          </a:p>
          <a:p>
            <a:r>
              <a:rPr lang="en-GB" dirty="0"/>
              <a:t>EV97    Pilot or passenger having a map over the top of the control column and resting it on the PTT switch</a:t>
            </a:r>
          </a:p>
        </p:txBody>
      </p:sp>
    </p:spTree>
    <p:extLst>
      <p:ext uri="{BB962C8B-B14F-4D97-AF65-F5344CB8AC3E}">
        <p14:creationId xmlns:p14="http://schemas.microsoft.com/office/powerpoint/2010/main" val="382082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49DAC-6BDB-461F-8188-BBF3A6FA5608}"/>
              </a:ext>
            </a:extLst>
          </p:cNvPr>
          <p:cNvSpPr>
            <a:spLocks noGrp="1"/>
          </p:cNvSpPr>
          <p:nvPr>
            <p:ph type="title"/>
          </p:nvPr>
        </p:nvSpPr>
        <p:spPr>
          <a:xfrm>
            <a:off x="495300" y="476250"/>
            <a:ext cx="8915400" cy="579438"/>
          </a:xfrm>
        </p:spPr>
        <p:txBody>
          <a:bodyPr/>
          <a:lstStyle/>
          <a:p>
            <a:r>
              <a:rPr lang="en-GB" u="sng" dirty="0"/>
              <a:t>OIL PRESSURE GAUGE FAILURE</a:t>
            </a:r>
          </a:p>
        </p:txBody>
      </p:sp>
      <p:sp>
        <p:nvSpPr>
          <p:cNvPr id="3" name="Content Placeholder 2">
            <a:extLst>
              <a:ext uri="{FF2B5EF4-FFF2-40B4-BE49-F238E27FC236}">
                <a16:creationId xmlns:a16="http://schemas.microsoft.com/office/drawing/2014/main" id="{DFFA2E6A-52CE-401E-8715-32E7E9EF01A7}"/>
              </a:ext>
            </a:extLst>
          </p:cNvPr>
          <p:cNvSpPr>
            <a:spLocks noGrp="1"/>
          </p:cNvSpPr>
          <p:nvPr>
            <p:ph idx="1"/>
          </p:nvPr>
        </p:nvSpPr>
        <p:spPr>
          <a:xfrm>
            <a:off x="495300" y="1412876"/>
            <a:ext cx="8915400" cy="4525963"/>
          </a:xfrm>
        </p:spPr>
        <p:txBody>
          <a:bodyPr/>
          <a:lstStyle/>
          <a:p>
            <a:r>
              <a:rPr lang="en-GB" dirty="0"/>
              <a:t>The oil pressure gauge is electrically operated and generally very reliable</a:t>
            </a:r>
          </a:p>
          <a:p>
            <a:r>
              <a:rPr lang="en-GB" dirty="0"/>
              <a:t>It can fail in one of two ways</a:t>
            </a:r>
          </a:p>
          <a:p>
            <a:r>
              <a:rPr lang="en-GB" dirty="0"/>
              <a:t>If the gauge shows 7 bar (max limit) then it is usually the sender unit</a:t>
            </a:r>
          </a:p>
          <a:p>
            <a:r>
              <a:rPr lang="en-GB" dirty="0"/>
              <a:t>If the gauge shows 0 bar, then it could be the sender unit or the gauge itself</a:t>
            </a:r>
          </a:p>
          <a:p>
            <a:r>
              <a:rPr lang="en-GB" dirty="0"/>
              <a:t>If it did show 0 bar and there was a problem with the engine, then the engine would seize in about 30 seconds - </a:t>
            </a:r>
            <a:r>
              <a:rPr lang="en-GB" dirty="0">
                <a:solidFill>
                  <a:srgbClr val="FF0000"/>
                </a:solidFill>
              </a:rPr>
              <a:t>Refer to Exercise 16a</a:t>
            </a:r>
          </a:p>
        </p:txBody>
      </p:sp>
    </p:spTree>
    <p:extLst>
      <p:ext uri="{BB962C8B-B14F-4D97-AF65-F5344CB8AC3E}">
        <p14:creationId xmlns:p14="http://schemas.microsoft.com/office/powerpoint/2010/main" val="417388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A4C10-49DD-4645-82C6-A61B8BA7B419}"/>
              </a:ext>
            </a:extLst>
          </p:cNvPr>
          <p:cNvSpPr>
            <a:spLocks noGrp="1"/>
          </p:cNvSpPr>
          <p:nvPr>
            <p:ph type="title"/>
          </p:nvPr>
        </p:nvSpPr>
        <p:spPr>
          <a:xfrm>
            <a:off x="495300" y="476250"/>
            <a:ext cx="8915400" cy="579438"/>
          </a:xfrm>
        </p:spPr>
        <p:txBody>
          <a:bodyPr/>
          <a:lstStyle/>
          <a:p>
            <a:r>
              <a:rPr lang="en-GB" u="sng" dirty="0"/>
              <a:t>IGNITION SWITCH FAILURE</a:t>
            </a:r>
          </a:p>
        </p:txBody>
      </p:sp>
      <p:sp>
        <p:nvSpPr>
          <p:cNvPr id="3" name="Content Placeholder 2">
            <a:extLst>
              <a:ext uri="{FF2B5EF4-FFF2-40B4-BE49-F238E27FC236}">
                <a16:creationId xmlns:a16="http://schemas.microsoft.com/office/drawing/2014/main" id="{403C5E2B-5B76-46C9-8D44-66EAD9C61479}"/>
              </a:ext>
            </a:extLst>
          </p:cNvPr>
          <p:cNvSpPr>
            <a:spLocks noGrp="1"/>
          </p:cNvSpPr>
          <p:nvPr>
            <p:ph idx="1"/>
          </p:nvPr>
        </p:nvSpPr>
        <p:spPr>
          <a:xfrm>
            <a:off x="495300" y="1412876"/>
            <a:ext cx="8915400" cy="4525963"/>
          </a:xfrm>
        </p:spPr>
        <p:txBody>
          <a:bodyPr/>
          <a:lstStyle/>
          <a:p>
            <a:r>
              <a:rPr lang="en-GB" dirty="0"/>
              <a:t>If an ignition switch fails, then this can show up on a magneto check by no drop in the RPM when a switch is turned to the off position</a:t>
            </a:r>
          </a:p>
          <a:p>
            <a:endParaRPr lang="en-GB" dirty="0"/>
          </a:p>
          <a:p>
            <a:r>
              <a:rPr lang="en-GB" dirty="0"/>
              <a:t>If the engine does not shut down when the switches are turned off, then there are two ways to shut the engine down</a:t>
            </a:r>
          </a:p>
          <a:p>
            <a:r>
              <a:rPr lang="en-GB" dirty="0"/>
              <a:t>Keep the throttle on idle and pull the choke out. This should flood the engine causing it to cut out</a:t>
            </a:r>
          </a:p>
          <a:p>
            <a:r>
              <a:rPr lang="en-GB" dirty="0"/>
              <a:t>With the throttle on idle turn off the fuel selector switch. The engine should stop after about 2 minutes</a:t>
            </a:r>
          </a:p>
        </p:txBody>
      </p:sp>
    </p:spTree>
    <p:extLst>
      <p:ext uri="{BB962C8B-B14F-4D97-AF65-F5344CB8AC3E}">
        <p14:creationId xmlns:p14="http://schemas.microsoft.com/office/powerpoint/2010/main" val="54019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746CA-0EB2-4E74-A6CD-47B8DC9FBEA7}"/>
              </a:ext>
            </a:extLst>
          </p:cNvPr>
          <p:cNvSpPr>
            <a:spLocks noGrp="1"/>
          </p:cNvSpPr>
          <p:nvPr>
            <p:ph type="title"/>
          </p:nvPr>
        </p:nvSpPr>
        <p:spPr>
          <a:xfrm>
            <a:off x="495300" y="476250"/>
            <a:ext cx="8915400" cy="579438"/>
          </a:xfrm>
        </p:spPr>
        <p:txBody>
          <a:bodyPr/>
          <a:lstStyle/>
          <a:p>
            <a:r>
              <a:rPr lang="en-GB" u="sng" dirty="0"/>
              <a:t>REPLACING FUSES</a:t>
            </a:r>
          </a:p>
        </p:txBody>
      </p:sp>
      <p:sp>
        <p:nvSpPr>
          <p:cNvPr id="3" name="Content Placeholder 2">
            <a:extLst>
              <a:ext uri="{FF2B5EF4-FFF2-40B4-BE49-F238E27FC236}">
                <a16:creationId xmlns:a16="http://schemas.microsoft.com/office/drawing/2014/main" id="{A0B8C82B-41BB-4626-9058-1EE97EE9EAB9}"/>
              </a:ext>
            </a:extLst>
          </p:cNvPr>
          <p:cNvSpPr>
            <a:spLocks noGrp="1"/>
          </p:cNvSpPr>
          <p:nvPr>
            <p:ph idx="1"/>
          </p:nvPr>
        </p:nvSpPr>
        <p:spPr>
          <a:xfrm>
            <a:off x="495300" y="1412876"/>
            <a:ext cx="8915400" cy="4525963"/>
          </a:xfrm>
        </p:spPr>
        <p:txBody>
          <a:bodyPr/>
          <a:lstStyle/>
          <a:p>
            <a:r>
              <a:rPr lang="en-GB" dirty="0"/>
              <a:t>If a fuse is suspected to have blown on an electrical circuit, then the pilot should be aware of where the spare fuses are kept and only replace them with the aircraft at a safe level. E.G. 1500 feet AGL</a:t>
            </a:r>
          </a:p>
          <a:p>
            <a:pPr marL="0" indent="0">
              <a:buNone/>
            </a:pPr>
            <a:endParaRPr lang="en-GB" dirty="0"/>
          </a:p>
          <a:p>
            <a:r>
              <a:rPr lang="en-GB" dirty="0"/>
              <a:t>No attempt should be made to change a fuse  with the aircraft at low level, unless absolutely necessary</a:t>
            </a:r>
          </a:p>
        </p:txBody>
      </p:sp>
    </p:spTree>
    <p:extLst>
      <p:ext uri="{BB962C8B-B14F-4D97-AF65-F5344CB8AC3E}">
        <p14:creationId xmlns:p14="http://schemas.microsoft.com/office/powerpoint/2010/main" val="2056606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40314-0784-443B-B6A2-F71F5F22F889}"/>
              </a:ext>
            </a:extLst>
          </p:cNvPr>
          <p:cNvSpPr>
            <a:spLocks noGrp="1"/>
          </p:cNvSpPr>
          <p:nvPr>
            <p:ph type="title"/>
          </p:nvPr>
        </p:nvSpPr>
        <p:spPr/>
        <p:txBody>
          <a:bodyPr/>
          <a:lstStyle/>
          <a:p>
            <a:r>
              <a:rPr lang="en-GB" u="sng" dirty="0"/>
              <a:t>SEAT BELT TRAPPED</a:t>
            </a:r>
          </a:p>
        </p:txBody>
      </p:sp>
      <p:pic>
        <p:nvPicPr>
          <p:cNvPr id="5" name="Content Placeholder 4">
            <a:extLst>
              <a:ext uri="{FF2B5EF4-FFF2-40B4-BE49-F238E27FC236}">
                <a16:creationId xmlns:a16="http://schemas.microsoft.com/office/drawing/2014/main" id="{CF9537F0-A0CA-4480-A1E3-7DB49A3F66A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5691" y="1412875"/>
            <a:ext cx="6034617" cy="4525963"/>
          </a:xfrm>
        </p:spPr>
      </p:pic>
    </p:spTree>
    <p:extLst>
      <p:ext uri="{BB962C8B-B14F-4D97-AF65-F5344CB8AC3E}">
        <p14:creationId xmlns:p14="http://schemas.microsoft.com/office/powerpoint/2010/main" val="3765074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A0E49-5777-427D-84E8-941164374545}"/>
              </a:ext>
            </a:extLst>
          </p:cNvPr>
          <p:cNvSpPr>
            <a:spLocks noGrp="1"/>
          </p:cNvSpPr>
          <p:nvPr>
            <p:ph type="title"/>
          </p:nvPr>
        </p:nvSpPr>
        <p:spPr>
          <a:xfrm>
            <a:off x="495300" y="476250"/>
            <a:ext cx="8915400" cy="579438"/>
          </a:xfrm>
        </p:spPr>
        <p:txBody>
          <a:bodyPr/>
          <a:lstStyle/>
          <a:p>
            <a:r>
              <a:rPr lang="en-GB" u="sng" dirty="0"/>
              <a:t>SEAT BELT TRAPPED</a:t>
            </a:r>
          </a:p>
        </p:txBody>
      </p:sp>
      <p:sp>
        <p:nvSpPr>
          <p:cNvPr id="3" name="Content Placeholder 2">
            <a:extLst>
              <a:ext uri="{FF2B5EF4-FFF2-40B4-BE49-F238E27FC236}">
                <a16:creationId xmlns:a16="http://schemas.microsoft.com/office/drawing/2014/main" id="{AE935F27-9F85-41D4-BBB6-785B9D477557}"/>
              </a:ext>
            </a:extLst>
          </p:cNvPr>
          <p:cNvSpPr>
            <a:spLocks noGrp="1"/>
          </p:cNvSpPr>
          <p:nvPr>
            <p:ph idx="1"/>
          </p:nvPr>
        </p:nvSpPr>
        <p:spPr>
          <a:xfrm>
            <a:off x="495300" y="1412876"/>
            <a:ext cx="8915400" cy="4525963"/>
          </a:xfrm>
        </p:spPr>
        <p:txBody>
          <a:bodyPr/>
          <a:lstStyle/>
          <a:p>
            <a:r>
              <a:rPr lang="en-GB" dirty="0"/>
              <a:t>If a seat belt is trapped and part of the webbing is outside the aircraft, it can cause a loud banging noise on the fuselage</a:t>
            </a:r>
          </a:p>
          <a:p>
            <a:endParaRPr lang="en-GB" dirty="0"/>
          </a:p>
          <a:p>
            <a:pPr marL="0" indent="0">
              <a:buNone/>
            </a:pPr>
            <a:r>
              <a:rPr lang="en-GB" dirty="0"/>
              <a:t>ACTION</a:t>
            </a:r>
          </a:p>
          <a:p>
            <a:pPr marL="457200" indent="-457200">
              <a:buFont typeface="+mj-lt"/>
              <a:buAutoNum type="arabicPeriod"/>
            </a:pPr>
            <a:r>
              <a:rPr lang="en-GB" dirty="0"/>
              <a:t>Land the aircraft and rectify the problem</a:t>
            </a:r>
          </a:p>
          <a:p>
            <a:pPr marL="457200" indent="-457200">
              <a:buFont typeface="+mj-lt"/>
              <a:buAutoNum type="arabicPeriod"/>
            </a:pPr>
            <a:r>
              <a:rPr lang="en-GB" dirty="0">
                <a:solidFill>
                  <a:srgbClr val="FF0000"/>
                </a:solidFill>
              </a:rPr>
              <a:t>Do not attempt to open the door or canopy in flight</a:t>
            </a:r>
          </a:p>
        </p:txBody>
      </p:sp>
    </p:spTree>
    <p:extLst>
      <p:ext uri="{BB962C8B-B14F-4D97-AF65-F5344CB8AC3E}">
        <p14:creationId xmlns:p14="http://schemas.microsoft.com/office/powerpoint/2010/main" val="41435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4FD37-25BA-4CBC-AB9F-4BA8A25A0401}"/>
              </a:ext>
            </a:extLst>
          </p:cNvPr>
          <p:cNvSpPr>
            <a:spLocks noGrp="1"/>
          </p:cNvSpPr>
          <p:nvPr>
            <p:ph type="title"/>
          </p:nvPr>
        </p:nvSpPr>
        <p:spPr>
          <a:xfrm>
            <a:off x="520213" y="629442"/>
            <a:ext cx="8915400" cy="579438"/>
          </a:xfrm>
        </p:spPr>
        <p:txBody>
          <a:bodyPr/>
          <a:lstStyle/>
          <a:p>
            <a:r>
              <a:rPr lang="en-US" b="1" u="sng" dirty="0"/>
              <a:t>ENGINE FIRE ON THE GROUND</a:t>
            </a:r>
            <a:br>
              <a:rPr lang="en-US" b="1" u="sng" dirty="0"/>
            </a:br>
            <a:r>
              <a:rPr lang="en-US" b="1" u="sng" dirty="0"/>
              <a:t>(Engine start up)</a:t>
            </a:r>
            <a:endParaRPr lang="en-GB" u="sng" dirty="0"/>
          </a:p>
        </p:txBody>
      </p:sp>
      <p:sp>
        <p:nvSpPr>
          <p:cNvPr id="3" name="Content Placeholder 2">
            <a:extLst>
              <a:ext uri="{FF2B5EF4-FFF2-40B4-BE49-F238E27FC236}">
                <a16:creationId xmlns:a16="http://schemas.microsoft.com/office/drawing/2014/main" id="{697CA896-7BA5-4B6C-872D-27007A32C986}"/>
              </a:ext>
            </a:extLst>
          </p:cNvPr>
          <p:cNvSpPr>
            <a:spLocks noGrp="1"/>
          </p:cNvSpPr>
          <p:nvPr>
            <p:ph idx="1"/>
          </p:nvPr>
        </p:nvSpPr>
        <p:spPr/>
        <p:txBody>
          <a:bodyPr/>
          <a:lstStyle/>
          <a:p>
            <a:pPr marL="0" indent="0">
              <a:buNone/>
            </a:pPr>
            <a:r>
              <a:rPr lang="en-US" b="1" dirty="0"/>
              <a:t>Causes</a:t>
            </a:r>
          </a:p>
          <a:p>
            <a:pPr marL="0" indent="0">
              <a:buNone/>
            </a:pPr>
            <a:endParaRPr lang="en-US" b="1" dirty="0"/>
          </a:p>
          <a:p>
            <a:r>
              <a:rPr lang="en-US" dirty="0"/>
              <a:t>Flooding the engine caused by excess fuel entering the cylinders</a:t>
            </a:r>
          </a:p>
          <a:p>
            <a:r>
              <a:rPr lang="en-US" dirty="0"/>
              <a:t>Engaging the starter motor for too long causing it to overheat</a:t>
            </a:r>
          </a:p>
          <a:p>
            <a:pPr marL="0" indent="0">
              <a:buNone/>
            </a:pPr>
            <a:endParaRPr lang="en-US" dirty="0"/>
          </a:p>
          <a:p>
            <a:endParaRPr lang="en-GB" dirty="0"/>
          </a:p>
        </p:txBody>
      </p:sp>
    </p:spTree>
    <p:extLst>
      <p:ext uri="{BB962C8B-B14F-4D97-AF65-F5344CB8AC3E}">
        <p14:creationId xmlns:p14="http://schemas.microsoft.com/office/powerpoint/2010/main" val="104835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9DF66-6CF7-436B-B057-2E3F1A995309}"/>
              </a:ext>
            </a:extLst>
          </p:cNvPr>
          <p:cNvSpPr>
            <a:spLocks noGrp="1"/>
          </p:cNvSpPr>
          <p:nvPr>
            <p:ph type="title"/>
          </p:nvPr>
        </p:nvSpPr>
        <p:spPr>
          <a:xfrm>
            <a:off x="495300" y="476250"/>
            <a:ext cx="8915400" cy="579438"/>
          </a:xfrm>
        </p:spPr>
        <p:txBody>
          <a:bodyPr/>
          <a:lstStyle/>
          <a:p>
            <a:r>
              <a:rPr lang="en-GB" u="sng" dirty="0"/>
              <a:t>FLAP FAILURE</a:t>
            </a:r>
          </a:p>
        </p:txBody>
      </p:sp>
      <p:sp>
        <p:nvSpPr>
          <p:cNvPr id="3" name="Content Placeholder 2">
            <a:extLst>
              <a:ext uri="{FF2B5EF4-FFF2-40B4-BE49-F238E27FC236}">
                <a16:creationId xmlns:a16="http://schemas.microsoft.com/office/drawing/2014/main" id="{D8D3D943-F584-4A73-A8C3-525D2D5BB9E2}"/>
              </a:ext>
            </a:extLst>
          </p:cNvPr>
          <p:cNvSpPr>
            <a:spLocks noGrp="1"/>
          </p:cNvSpPr>
          <p:nvPr>
            <p:ph idx="1"/>
          </p:nvPr>
        </p:nvSpPr>
        <p:spPr>
          <a:xfrm>
            <a:off x="495300" y="1412876"/>
            <a:ext cx="8915400" cy="4525963"/>
          </a:xfrm>
        </p:spPr>
        <p:txBody>
          <a:bodyPr>
            <a:normAutofit fontScale="92500" lnSpcReduction="20000"/>
          </a:bodyPr>
          <a:lstStyle/>
          <a:p>
            <a:r>
              <a:rPr lang="en-GB" dirty="0"/>
              <a:t>If the aircraft has a flap failure and the flaps cannot be deployed down, then a flapless approach and landing should be carried out.</a:t>
            </a:r>
          </a:p>
          <a:p>
            <a:r>
              <a:rPr lang="en-GB" dirty="0"/>
              <a:t>This will be practiced in </a:t>
            </a:r>
            <a:r>
              <a:rPr lang="en-GB" dirty="0">
                <a:solidFill>
                  <a:srgbClr val="FF0000"/>
                </a:solidFill>
              </a:rPr>
              <a:t>Exercise 13</a:t>
            </a:r>
          </a:p>
          <a:p>
            <a:r>
              <a:rPr lang="en-GB" dirty="0"/>
              <a:t>If the flaps cannot be retracted, then return to the airfield and land the aircraft in the configuration that the flaps are stuck in.</a:t>
            </a:r>
          </a:p>
          <a:p>
            <a:r>
              <a:rPr lang="en-GB" dirty="0"/>
              <a:t>In the case of electrically operated flaps, leave the flap switch in the position that the flaps have failed in and climb to a safe height before trying to rectify the problem</a:t>
            </a:r>
          </a:p>
          <a:p>
            <a:r>
              <a:rPr lang="en-GB" dirty="0"/>
              <a:t>If the aircraft suffers from an asymmetrical flap deployment, then this will show as a roll towards the failed flap when the flaps are deployed.</a:t>
            </a:r>
          </a:p>
          <a:p>
            <a:r>
              <a:rPr lang="en-GB" dirty="0"/>
              <a:t>In this instance then, set the flaps to a symmetrical position and land the aircraft in that configuration. (This would usually be flapless)</a:t>
            </a:r>
          </a:p>
          <a:p>
            <a:endParaRPr lang="en-GB" dirty="0"/>
          </a:p>
        </p:txBody>
      </p:sp>
    </p:spTree>
    <p:extLst>
      <p:ext uri="{BB962C8B-B14F-4D97-AF65-F5344CB8AC3E}">
        <p14:creationId xmlns:p14="http://schemas.microsoft.com/office/powerpoint/2010/main" val="137801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D0E32-14E5-4359-8BF9-41BB45772804}"/>
              </a:ext>
            </a:extLst>
          </p:cNvPr>
          <p:cNvSpPr>
            <a:spLocks noGrp="1"/>
          </p:cNvSpPr>
          <p:nvPr>
            <p:ph type="title"/>
          </p:nvPr>
        </p:nvSpPr>
        <p:spPr>
          <a:xfrm>
            <a:off x="495300" y="476250"/>
            <a:ext cx="8915400" cy="579438"/>
          </a:xfrm>
        </p:spPr>
        <p:txBody>
          <a:bodyPr/>
          <a:lstStyle/>
          <a:p>
            <a:r>
              <a:rPr lang="en-GB" u="sng" dirty="0"/>
              <a:t>AIRSPEED INDICATOR FAILURE.</a:t>
            </a:r>
          </a:p>
        </p:txBody>
      </p:sp>
      <p:sp>
        <p:nvSpPr>
          <p:cNvPr id="3" name="Content Placeholder 2">
            <a:extLst>
              <a:ext uri="{FF2B5EF4-FFF2-40B4-BE49-F238E27FC236}">
                <a16:creationId xmlns:a16="http://schemas.microsoft.com/office/drawing/2014/main" id="{CFAE8A7E-BB00-4948-BF62-6AAD05203824}"/>
              </a:ext>
            </a:extLst>
          </p:cNvPr>
          <p:cNvSpPr>
            <a:spLocks noGrp="1"/>
          </p:cNvSpPr>
          <p:nvPr>
            <p:ph idx="1"/>
          </p:nvPr>
        </p:nvSpPr>
        <p:spPr>
          <a:xfrm>
            <a:off x="495300" y="1412876"/>
            <a:ext cx="8915400" cy="4525963"/>
          </a:xfrm>
        </p:spPr>
        <p:txBody>
          <a:bodyPr>
            <a:normAutofit/>
          </a:bodyPr>
          <a:lstStyle/>
          <a:p>
            <a:r>
              <a:rPr lang="en-GB" dirty="0"/>
              <a:t>The ASI can fail by failing completely i.e. 0 speed, stuck in one position, overreading or underreading</a:t>
            </a:r>
          </a:p>
          <a:p>
            <a:r>
              <a:rPr lang="en-GB" dirty="0"/>
              <a:t>These failures are usually a fault within the ASI itself or a blockage/leakage in the pitot static system</a:t>
            </a:r>
          </a:p>
          <a:p>
            <a:r>
              <a:rPr lang="en-GB" dirty="0"/>
              <a:t>Blockages are usually by small objects like insects or water in the pitot system </a:t>
            </a:r>
          </a:p>
          <a:p>
            <a:r>
              <a:rPr lang="en-GB" dirty="0"/>
              <a:t>If the pitot system becomes blocked it will show the ASI underreading on a descent, e.g. on the final approach or overreading as the aircraft climbs</a:t>
            </a:r>
          </a:p>
          <a:p>
            <a:r>
              <a:rPr lang="en-GB" dirty="0"/>
              <a:t>Flying the aircraft without the ASI can be practiced with an instructor </a:t>
            </a:r>
            <a:r>
              <a:rPr lang="en-GB" i="1" dirty="0"/>
              <a:t>(usually in </a:t>
            </a:r>
            <a:r>
              <a:rPr lang="en-GB" i="1" dirty="0">
                <a:solidFill>
                  <a:srgbClr val="FF0000"/>
                </a:solidFill>
              </a:rPr>
              <a:t>Exercise 13 and 16e</a:t>
            </a:r>
            <a:r>
              <a:rPr lang="en-GB" i="1" dirty="0"/>
              <a:t>)</a:t>
            </a:r>
          </a:p>
        </p:txBody>
      </p:sp>
    </p:spTree>
    <p:extLst>
      <p:ext uri="{BB962C8B-B14F-4D97-AF65-F5344CB8AC3E}">
        <p14:creationId xmlns:p14="http://schemas.microsoft.com/office/powerpoint/2010/main" val="271938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7C26-1192-44CF-ACC1-A8331C7BC844}"/>
              </a:ext>
            </a:extLst>
          </p:cNvPr>
          <p:cNvSpPr>
            <a:spLocks noGrp="1"/>
          </p:cNvSpPr>
          <p:nvPr>
            <p:ph type="title"/>
          </p:nvPr>
        </p:nvSpPr>
        <p:spPr>
          <a:xfrm>
            <a:off x="495300" y="476250"/>
            <a:ext cx="8915400" cy="579438"/>
          </a:xfrm>
        </p:spPr>
        <p:txBody>
          <a:bodyPr/>
          <a:lstStyle/>
          <a:p>
            <a:r>
              <a:rPr lang="en-GB" u="sng" dirty="0"/>
              <a:t>ALTIMETER AND VSI FAILURE</a:t>
            </a:r>
          </a:p>
        </p:txBody>
      </p:sp>
      <p:sp>
        <p:nvSpPr>
          <p:cNvPr id="3" name="Content Placeholder 2">
            <a:extLst>
              <a:ext uri="{FF2B5EF4-FFF2-40B4-BE49-F238E27FC236}">
                <a16:creationId xmlns:a16="http://schemas.microsoft.com/office/drawing/2014/main" id="{FE73EC89-D789-42D6-B25A-D4358DF926B9}"/>
              </a:ext>
            </a:extLst>
          </p:cNvPr>
          <p:cNvSpPr>
            <a:spLocks noGrp="1"/>
          </p:cNvSpPr>
          <p:nvPr>
            <p:ph idx="1"/>
          </p:nvPr>
        </p:nvSpPr>
        <p:spPr>
          <a:xfrm>
            <a:off x="495300" y="1412776"/>
            <a:ext cx="8915400" cy="4525963"/>
          </a:xfrm>
        </p:spPr>
        <p:txBody>
          <a:bodyPr>
            <a:normAutofit/>
          </a:bodyPr>
          <a:lstStyle/>
          <a:p>
            <a:endParaRPr lang="en-GB" dirty="0"/>
          </a:p>
          <a:p>
            <a:r>
              <a:rPr lang="en-GB" dirty="0"/>
              <a:t>Altimeters should be checked prior to take off by setting the QNH which will then indicate the airfield elevation or the QFE which should indicate 0</a:t>
            </a:r>
          </a:p>
          <a:p>
            <a:endParaRPr lang="en-GB" dirty="0"/>
          </a:p>
          <a:p>
            <a:r>
              <a:rPr lang="en-GB" dirty="0"/>
              <a:t>If the altimeter is suspected of failing in flight, then the level shown can be checked against the GPS altitude readout</a:t>
            </a:r>
          </a:p>
          <a:p>
            <a:endParaRPr lang="en-GB" dirty="0"/>
          </a:p>
          <a:p>
            <a:r>
              <a:rPr lang="en-GB" dirty="0"/>
              <a:t>VSI failure are not usually a problem in VFR flight and any suspected failure reported to the aircraft owner after landing</a:t>
            </a:r>
          </a:p>
        </p:txBody>
      </p:sp>
    </p:spTree>
    <p:extLst>
      <p:ext uri="{BB962C8B-B14F-4D97-AF65-F5344CB8AC3E}">
        <p14:creationId xmlns:p14="http://schemas.microsoft.com/office/powerpoint/2010/main" val="176809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D3964-00E4-47DF-97DC-CC5D811AE98A}"/>
              </a:ext>
            </a:extLst>
          </p:cNvPr>
          <p:cNvSpPr>
            <a:spLocks noGrp="1"/>
          </p:cNvSpPr>
          <p:nvPr>
            <p:ph type="title"/>
          </p:nvPr>
        </p:nvSpPr>
        <p:spPr>
          <a:xfrm>
            <a:off x="495300" y="476250"/>
            <a:ext cx="8915400" cy="579438"/>
          </a:xfrm>
        </p:spPr>
        <p:txBody>
          <a:bodyPr/>
          <a:lstStyle/>
          <a:p>
            <a:r>
              <a:rPr lang="en-GB" u="sng" dirty="0"/>
              <a:t>ALTERNATOR FAILURE</a:t>
            </a:r>
          </a:p>
        </p:txBody>
      </p:sp>
      <p:sp>
        <p:nvSpPr>
          <p:cNvPr id="3" name="Content Placeholder 2">
            <a:extLst>
              <a:ext uri="{FF2B5EF4-FFF2-40B4-BE49-F238E27FC236}">
                <a16:creationId xmlns:a16="http://schemas.microsoft.com/office/drawing/2014/main" id="{EC2D8D63-15AA-44E8-A0B3-0888264020D9}"/>
              </a:ext>
            </a:extLst>
          </p:cNvPr>
          <p:cNvSpPr>
            <a:spLocks noGrp="1"/>
          </p:cNvSpPr>
          <p:nvPr>
            <p:ph idx="1"/>
          </p:nvPr>
        </p:nvSpPr>
        <p:spPr>
          <a:xfrm>
            <a:off x="495300" y="1052736"/>
            <a:ext cx="8915400" cy="3888432"/>
          </a:xfrm>
        </p:spPr>
        <p:txBody>
          <a:bodyPr>
            <a:noAutofit/>
          </a:bodyPr>
          <a:lstStyle/>
          <a:p>
            <a:pPr marL="0" indent="0">
              <a:buNone/>
            </a:pPr>
            <a:r>
              <a:rPr lang="en-GB" sz="1700" dirty="0"/>
              <a:t>IKARUS C42</a:t>
            </a:r>
          </a:p>
          <a:p>
            <a:r>
              <a:rPr lang="en-GB" sz="1700" dirty="0"/>
              <a:t>If the alternator fails, then this will cause the low voltage warning light to come on and the warning buzzer to sound (if fitted)</a:t>
            </a:r>
          </a:p>
          <a:p>
            <a:pPr marL="0" indent="0">
              <a:buNone/>
            </a:pPr>
            <a:endParaRPr lang="en-GB" sz="1700" dirty="0"/>
          </a:p>
          <a:p>
            <a:pPr marL="0" indent="0">
              <a:buNone/>
            </a:pPr>
            <a:r>
              <a:rPr lang="en-GB" sz="1700" dirty="0"/>
              <a:t>EV97</a:t>
            </a:r>
          </a:p>
          <a:p>
            <a:r>
              <a:rPr lang="en-GB" sz="1700" dirty="0"/>
              <a:t>If the alternator fails, then this will show as low charging on the voltage indicator.</a:t>
            </a:r>
          </a:p>
          <a:p>
            <a:pPr marL="0" indent="0">
              <a:buNone/>
            </a:pPr>
            <a:endParaRPr lang="en-GB" sz="1700" dirty="0"/>
          </a:p>
          <a:p>
            <a:pPr marL="0" indent="0">
              <a:buNone/>
            </a:pPr>
            <a:r>
              <a:rPr lang="en-GB" sz="1700" dirty="0"/>
              <a:t>ACTIONS IF IN FLIGHT</a:t>
            </a:r>
          </a:p>
          <a:p>
            <a:r>
              <a:rPr lang="en-GB" sz="1700" dirty="0"/>
              <a:t>Switch off any electrical equipment that is not needed e.g strobes, landing light and electric fuel pump</a:t>
            </a:r>
          </a:p>
          <a:p>
            <a:r>
              <a:rPr lang="en-GB" sz="1700" dirty="0"/>
              <a:t>A radio call should be made to ATS to inform them of the problem as the radio and transponder will be using the battery power and may fail as the battery drains</a:t>
            </a:r>
          </a:p>
          <a:p>
            <a:r>
              <a:rPr lang="en-GB" sz="1700" dirty="0"/>
              <a:t>A check of the charging fuse should be made</a:t>
            </a:r>
          </a:p>
          <a:p>
            <a:r>
              <a:rPr lang="en-GB" sz="1700" dirty="0"/>
              <a:t>Turning the master switch on and then back on after a few seconds might cure the issue</a:t>
            </a:r>
          </a:p>
          <a:p>
            <a:r>
              <a:rPr lang="en-GB" sz="1700" dirty="0">
                <a:solidFill>
                  <a:srgbClr val="FF0000"/>
                </a:solidFill>
              </a:rPr>
              <a:t>NOTE - Turning the Master Switch on does NOT stop the engine</a:t>
            </a:r>
          </a:p>
          <a:p>
            <a:pPr marL="0" indent="0">
              <a:buNone/>
            </a:pPr>
            <a:endParaRPr lang="en-GB" sz="1700" dirty="0"/>
          </a:p>
        </p:txBody>
      </p:sp>
    </p:spTree>
    <p:extLst>
      <p:ext uri="{BB962C8B-B14F-4D97-AF65-F5344CB8AC3E}">
        <p14:creationId xmlns:p14="http://schemas.microsoft.com/office/powerpoint/2010/main" val="253594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4B2A-B06E-4F23-B02D-1D71819E19EC}"/>
              </a:ext>
            </a:extLst>
          </p:cNvPr>
          <p:cNvSpPr>
            <a:spLocks noGrp="1"/>
          </p:cNvSpPr>
          <p:nvPr>
            <p:ph type="title"/>
          </p:nvPr>
        </p:nvSpPr>
        <p:spPr>
          <a:xfrm>
            <a:off x="495300" y="476250"/>
            <a:ext cx="8915400" cy="579438"/>
          </a:xfrm>
        </p:spPr>
        <p:txBody>
          <a:bodyPr/>
          <a:lstStyle/>
          <a:p>
            <a:r>
              <a:rPr lang="en-GB" u="sng" dirty="0"/>
              <a:t>TRIM RUNAWAY OR FAILURE</a:t>
            </a:r>
          </a:p>
        </p:txBody>
      </p:sp>
      <p:sp>
        <p:nvSpPr>
          <p:cNvPr id="3" name="Content Placeholder 2">
            <a:extLst>
              <a:ext uri="{FF2B5EF4-FFF2-40B4-BE49-F238E27FC236}">
                <a16:creationId xmlns:a16="http://schemas.microsoft.com/office/drawing/2014/main" id="{92CFCC32-3F3A-445F-AB59-88C44AB32DE0}"/>
              </a:ext>
            </a:extLst>
          </p:cNvPr>
          <p:cNvSpPr>
            <a:spLocks noGrp="1"/>
          </p:cNvSpPr>
          <p:nvPr>
            <p:ph idx="1"/>
          </p:nvPr>
        </p:nvSpPr>
        <p:spPr>
          <a:xfrm>
            <a:off x="495300" y="1412876"/>
            <a:ext cx="8915400" cy="4525963"/>
          </a:xfrm>
        </p:spPr>
        <p:txBody>
          <a:bodyPr>
            <a:normAutofit/>
          </a:bodyPr>
          <a:lstStyle/>
          <a:p>
            <a:pPr marL="0" indent="0">
              <a:buNone/>
            </a:pPr>
            <a:r>
              <a:rPr lang="en-GB" dirty="0"/>
              <a:t>Ikarus C42</a:t>
            </a:r>
          </a:p>
          <a:p>
            <a:r>
              <a:rPr lang="en-GB" dirty="0"/>
              <a:t>Trim runaway can be caused by a failure of the switch or by the pilot inadvertently pressing the trim switches by incorrectly holding the control column</a:t>
            </a:r>
          </a:p>
          <a:p>
            <a:r>
              <a:rPr lang="en-GB" dirty="0"/>
              <a:t>If the switch fails in the nose high or low position this can mean extreme pressure has to be applied to maintain level flight</a:t>
            </a:r>
          </a:p>
          <a:p>
            <a:pPr marL="0" indent="0">
              <a:buNone/>
            </a:pPr>
            <a:r>
              <a:rPr lang="en-GB" dirty="0"/>
              <a:t>Action</a:t>
            </a:r>
          </a:p>
          <a:p>
            <a:r>
              <a:rPr lang="en-GB" dirty="0"/>
              <a:t>Hold the aircraft in the desired attitude and land as soon as practically possible</a:t>
            </a:r>
          </a:p>
          <a:p>
            <a:r>
              <a:rPr lang="en-GB" dirty="0"/>
              <a:t>This can be practiced in </a:t>
            </a:r>
            <a:r>
              <a:rPr lang="en-GB" dirty="0">
                <a:solidFill>
                  <a:srgbClr val="FF0000"/>
                </a:solidFill>
              </a:rPr>
              <a:t>Exercise 13 and 16e</a:t>
            </a:r>
          </a:p>
          <a:p>
            <a:endParaRPr lang="en-GB" dirty="0"/>
          </a:p>
        </p:txBody>
      </p:sp>
    </p:spTree>
    <p:extLst>
      <p:ext uri="{BB962C8B-B14F-4D97-AF65-F5344CB8AC3E}">
        <p14:creationId xmlns:p14="http://schemas.microsoft.com/office/powerpoint/2010/main" val="185180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C1C15-33E9-4B01-9B8F-4C6AB2B1CAA8}"/>
              </a:ext>
            </a:extLst>
          </p:cNvPr>
          <p:cNvSpPr>
            <a:spLocks noGrp="1"/>
          </p:cNvSpPr>
          <p:nvPr>
            <p:ph type="title"/>
          </p:nvPr>
        </p:nvSpPr>
        <p:spPr>
          <a:xfrm>
            <a:off x="495300" y="476250"/>
            <a:ext cx="8915400" cy="579438"/>
          </a:xfrm>
        </p:spPr>
        <p:txBody>
          <a:bodyPr/>
          <a:lstStyle/>
          <a:p>
            <a:r>
              <a:rPr lang="en-GB" u="sng" dirty="0"/>
              <a:t>CONTROL COLUMN FAILURE</a:t>
            </a:r>
          </a:p>
        </p:txBody>
      </p:sp>
      <p:sp>
        <p:nvSpPr>
          <p:cNvPr id="3" name="Content Placeholder 2">
            <a:extLst>
              <a:ext uri="{FF2B5EF4-FFF2-40B4-BE49-F238E27FC236}">
                <a16:creationId xmlns:a16="http://schemas.microsoft.com/office/drawing/2014/main" id="{0C03CF30-91DF-46A9-B554-4C002E0EB669}"/>
              </a:ext>
            </a:extLst>
          </p:cNvPr>
          <p:cNvSpPr>
            <a:spLocks noGrp="1"/>
          </p:cNvSpPr>
          <p:nvPr>
            <p:ph idx="1"/>
          </p:nvPr>
        </p:nvSpPr>
        <p:spPr>
          <a:xfrm>
            <a:off x="495300" y="1412876"/>
            <a:ext cx="8915400" cy="4525963"/>
          </a:xfrm>
        </p:spPr>
        <p:txBody>
          <a:bodyPr/>
          <a:lstStyle/>
          <a:p>
            <a:r>
              <a:rPr lang="en-GB" dirty="0"/>
              <a:t>This is a extremely rare occurrence but can be practiced in </a:t>
            </a:r>
            <a:r>
              <a:rPr lang="en-GB" dirty="0">
                <a:solidFill>
                  <a:srgbClr val="FF0000"/>
                </a:solidFill>
              </a:rPr>
              <a:t>Exercise 16e </a:t>
            </a:r>
            <a:r>
              <a:rPr lang="en-GB" dirty="0"/>
              <a:t>with an instructor.</a:t>
            </a:r>
          </a:p>
          <a:p>
            <a:r>
              <a:rPr lang="en-GB" dirty="0"/>
              <a:t>The attitude can be adjusted by using the trim and power settings</a:t>
            </a:r>
          </a:p>
        </p:txBody>
      </p:sp>
    </p:spTree>
    <p:extLst>
      <p:ext uri="{BB962C8B-B14F-4D97-AF65-F5344CB8AC3E}">
        <p14:creationId xmlns:p14="http://schemas.microsoft.com/office/powerpoint/2010/main" val="320729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4D596-62F0-4638-AD44-198ECCC247E3}"/>
              </a:ext>
            </a:extLst>
          </p:cNvPr>
          <p:cNvSpPr>
            <a:spLocks noGrp="1"/>
          </p:cNvSpPr>
          <p:nvPr>
            <p:ph type="title"/>
          </p:nvPr>
        </p:nvSpPr>
        <p:spPr>
          <a:xfrm>
            <a:off x="495300" y="476250"/>
            <a:ext cx="8915400" cy="579438"/>
          </a:xfrm>
        </p:spPr>
        <p:txBody>
          <a:bodyPr/>
          <a:lstStyle/>
          <a:p>
            <a:r>
              <a:rPr lang="en-GB" u="sng" dirty="0"/>
              <a:t>AILERON CONTROL FAILURE</a:t>
            </a:r>
          </a:p>
        </p:txBody>
      </p:sp>
      <p:sp>
        <p:nvSpPr>
          <p:cNvPr id="3" name="Content Placeholder 2">
            <a:extLst>
              <a:ext uri="{FF2B5EF4-FFF2-40B4-BE49-F238E27FC236}">
                <a16:creationId xmlns:a16="http://schemas.microsoft.com/office/drawing/2014/main" id="{9AFE67F7-CF83-41C4-B501-E3734DF35507}"/>
              </a:ext>
            </a:extLst>
          </p:cNvPr>
          <p:cNvSpPr>
            <a:spLocks noGrp="1"/>
          </p:cNvSpPr>
          <p:nvPr>
            <p:ph idx="1"/>
          </p:nvPr>
        </p:nvSpPr>
        <p:spPr>
          <a:xfrm>
            <a:off x="495300" y="1412876"/>
            <a:ext cx="8915400" cy="4525963"/>
          </a:xfrm>
        </p:spPr>
        <p:txBody>
          <a:bodyPr/>
          <a:lstStyle/>
          <a:p>
            <a:r>
              <a:rPr lang="en-GB" dirty="0"/>
              <a:t>This is an extremely rare occurrence but can be practiced in </a:t>
            </a:r>
            <a:r>
              <a:rPr lang="en-GB" dirty="0">
                <a:solidFill>
                  <a:srgbClr val="FF0000"/>
                </a:solidFill>
              </a:rPr>
              <a:t>Exercise 16e </a:t>
            </a:r>
            <a:r>
              <a:rPr lang="en-GB" dirty="0"/>
              <a:t>with an instructor.</a:t>
            </a:r>
          </a:p>
          <a:p>
            <a:r>
              <a:rPr lang="en-GB" dirty="0"/>
              <a:t>The roll control can be controlled by using the further effects of the rudder.</a:t>
            </a:r>
          </a:p>
        </p:txBody>
      </p:sp>
    </p:spTree>
    <p:extLst>
      <p:ext uri="{BB962C8B-B14F-4D97-AF65-F5344CB8AC3E}">
        <p14:creationId xmlns:p14="http://schemas.microsoft.com/office/powerpoint/2010/main" val="248140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60583-D52D-4552-843D-D1D36F123198}"/>
              </a:ext>
            </a:extLst>
          </p:cNvPr>
          <p:cNvSpPr>
            <a:spLocks noGrp="1"/>
          </p:cNvSpPr>
          <p:nvPr>
            <p:ph type="title"/>
          </p:nvPr>
        </p:nvSpPr>
        <p:spPr>
          <a:xfrm>
            <a:off x="495300" y="476250"/>
            <a:ext cx="8915400" cy="579438"/>
          </a:xfrm>
        </p:spPr>
        <p:txBody>
          <a:bodyPr/>
          <a:lstStyle/>
          <a:p>
            <a:r>
              <a:rPr lang="en-GB" u="sng" dirty="0"/>
              <a:t>UNDERCARRIAGE</a:t>
            </a:r>
            <a:r>
              <a:rPr lang="en-GB" dirty="0"/>
              <a:t> ISSUES</a:t>
            </a:r>
          </a:p>
        </p:txBody>
      </p:sp>
      <p:sp>
        <p:nvSpPr>
          <p:cNvPr id="3" name="Content Placeholder 2">
            <a:extLst>
              <a:ext uri="{FF2B5EF4-FFF2-40B4-BE49-F238E27FC236}">
                <a16:creationId xmlns:a16="http://schemas.microsoft.com/office/drawing/2014/main" id="{F4F78FCC-7157-4AE4-B383-CDF8677F7A0E}"/>
              </a:ext>
            </a:extLst>
          </p:cNvPr>
          <p:cNvSpPr>
            <a:spLocks noGrp="1"/>
          </p:cNvSpPr>
          <p:nvPr>
            <p:ph idx="1"/>
          </p:nvPr>
        </p:nvSpPr>
        <p:spPr>
          <a:xfrm>
            <a:off x="495300" y="1412876"/>
            <a:ext cx="8915400" cy="4525963"/>
          </a:xfrm>
        </p:spPr>
        <p:txBody>
          <a:bodyPr/>
          <a:lstStyle/>
          <a:p>
            <a:pPr marL="0" indent="0">
              <a:buNone/>
            </a:pPr>
            <a:r>
              <a:rPr lang="en-GB" dirty="0"/>
              <a:t>Punctures</a:t>
            </a:r>
          </a:p>
          <a:p>
            <a:r>
              <a:rPr lang="en-GB" dirty="0"/>
              <a:t>If the aircraft has a suspected puncture on the main wheels, then a landing should be performed with a landing on the good wheel and keeping the weight off the punctured wheel by use of the ailerons.</a:t>
            </a:r>
          </a:p>
          <a:p>
            <a:r>
              <a:rPr lang="en-GB" dirty="0"/>
              <a:t>The aircraft may require excessive rudder movements in order to keep the aircraft going straight when the punctured wheel touches down.</a:t>
            </a:r>
          </a:p>
          <a:p>
            <a:r>
              <a:rPr lang="en-GB" dirty="0"/>
              <a:t>If the aircraft has a suspected nose wheel puncture, then a landing using a soft field landing technique should be used and touching down as slow as possible.</a:t>
            </a:r>
          </a:p>
        </p:txBody>
      </p:sp>
    </p:spTree>
    <p:extLst>
      <p:ext uri="{BB962C8B-B14F-4D97-AF65-F5344CB8AC3E}">
        <p14:creationId xmlns:p14="http://schemas.microsoft.com/office/powerpoint/2010/main" val="2480440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494B-6B62-44A3-B7C9-B23AEC2ECB3B}"/>
              </a:ext>
            </a:extLst>
          </p:cNvPr>
          <p:cNvSpPr>
            <a:spLocks noGrp="1"/>
          </p:cNvSpPr>
          <p:nvPr>
            <p:ph type="title"/>
          </p:nvPr>
        </p:nvSpPr>
        <p:spPr/>
        <p:txBody>
          <a:bodyPr/>
          <a:lstStyle/>
          <a:p>
            <a:r>
              <a:rPr lang="en-US" u="sng" dirty="0"/>
              <a:t>FLUTTER</a:t>
            </a:r>
            <a:endParaRPr lang="en-GB" u="sng" dirty="0"/>
          </a:p>
        </p:txBody>
      </p:sp>
      <p:sp>
        <p:nvSpPr>
          <p:cNvPr id="3" name="Content Placeholder 2">
            <a:extLst>
              <a:ext uri="{FF2B5EF4-FFF2-40B4-BE49-F238E27FC236}">
                <a16:creationId xmlns:a16="http://schemas.microsoft.com/office/drawing/2014/main" id="{3649E2E0-7ACD-45C4-BAFD-AD519B01B079}"/>
              </a:ext>
            </a:extLst>
          </p:cNvPr>
          <p:cNvSpPr>
            <a:spLocks noGrp="1"/>
          </p:cNvSpPr>
          <p:nvPr>
            <p:ph idx="1"/>
          </p:nvPr>
        </p:nvSpPr>
        <p:spPr/>
        <p:txBody>
          <a:bodyPr/>
          <a:lstStyle/>
          <a:p>
            <a:r>
              <a:rPr lang="en-US" sz="2000" dirty="0"/>
              <a:t>Flutter is a rare occurrence on microlights</a:t>
            </a:r>
          </a:p>
          <a:p>
            <a:r>
              <a:rPr lang="en-US" sz="2000" dirty="0"/>
              <a:t>It is usually caused by excessive play in the trim tab or the trim tab cable or linkage breaking and generally at high speed but can also occur at low speed on certain types</a:t>
            </a:r>
          </a:p>
          <a:p>
            <a:pPr marL="0" indent="0">
              <a:buNone/>
            </a:pPr>
            <a:r>
              <a:rPr lang="en-US" sz="2000" b="1" dirty="0"/>
              <a:t>Symptoms</a:t>
            </a:r>
          </a:p>
          <a:p>
            <a:r>
              <a:rPr lang="en-US" sz="2000" dirty="0"/>
              <a:t>Violent shaking of the control column in pitch and the airframe vibrating</a:t>
            </a:r>
          </a:p>
          <a:p>
            <a:pPr marL="0" indent="0">
              <a:buNone/>
            </a:pPr>
            <a:r>
              <a:rPr lang="en-US" sz="2000" b="1" dirty="0"/>
              <a:t>Actions </a:t>
            </a:r>
          </a:p>
          <a:p>
            <a:r>
              <a:rPr lang="en-US" sz="2000" dirty="0"/>
              <a:t>Slow the aircraft down to an airspeed where the flutter stops or to a safe slow cruise speed where the flutter reduces</a:t>
            </a:r>
          </a:p>
          <a:p>
            <a:r>
              <a:rPr lang="en-US" sz="2000" dirty="0"/>
              <a:t>Use flaps with caution as this could make the flutter worse. A flapless landing may be the preferred option</a:t>
            </a:r>
          </a:p>
          <a:p>
            <a:pPr marL="0" indent="0">
              <a:buNone/>
            </a:pPr>
            <a:endParaRPr lang="en-US" sz="2000" dirty="0"/>
          </a:p>
          <a:p>
            <a:endParaRPr lang="en-US" dirty="0"/>
          </a:p>
          <a:p>
            <a:endParaRPr lang="en-GB" dirty="0"/>
          </a:p>
        </p:txBody>
      </p:sp>
    </p:spTree>
    <p:extLst>
      <p:ext uri="{BB962C8B-B14F-4D97-AF65-F5344CB8AC3E}">
        <p14:creationId xmlns:p14="http://schemas.microsoft.com/office/powerpoint/2010/main" val="1011004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494B-6B62-44A3-B7C9-B23AEC2ECB3B}"/>
              </a:ext>
            </a:extLst>
          </p:cNvPr>
          <p:cNvSpPr>
            <a:spLocks noGrp="1"/>
          </p:cNvSpPr>
          <p:nvPr>
            <p:ph type="title"/>
          </p:nvPr>
        </p:nvSpPr>
        <p:spPr/>
        <p:txBody>
          <a:bodyPr/>
          <a:lstStyle/>
          <a:p>
            <a:r>
              <a:rPr lang="en-US" u="sng" dirty="0"/>
              <a:t>RADIO FAILURE</a:t>
            </a:r>
            <a:endParaRPr lang="en-GB" u="sng" dirty="0"/>
          </a:p>
        </p:txBody>
      </p:sp>
      <p:sp>
        <p:nvSpPr>
          <p:cNvPr id="3" name="Content Placeholder 2">
            <a:extLst>
              <a:ext uri="{FF2B5EF4-FFF2-40B4-BE49-F238E27FC236}">
                <a16:creationId xmlns:a16="http://schemas.microsoft.com/office/drawing/2014/main" id="{3649E2E0-7ACD-45C4-BAFD-AD519B01B079}"/>
              </a:ext>
            </a:extLst>
          </p:cNvPr>
          <p:cNvSpPr>
            <a:spLocks noGrp="1"/>
          </p:cNvSpPr>
          <p:nvPr>
            <p:ph idx="1"/>
          </p:nvPr>
        </p:nvSpPr>
        <p:spPr/>
        <p:txBody>
          <a:bodyPr/>
          <a:lstStyle/>
          <a:p>
            <a:pPr marL="0" indent="0">
              <a:buNone/>
            </a:pPr>
            <a:r>
              <a:rPr lang="en-US" b="1" dirty="0"/>
              <a:t>Symptoms</a:t>
            </a:r>
          </a:p>
          <a:p>
            <a:r>
              <a:rPr lang="en-US" dirty="0"/>
              <a:t>Radio not coming on</a:t>
            </a:r>
            <a:endParaRPr lang="en-GB" dirty="0"/>
          </a:p>
          <a:p>
            <a:r>
              <a:rPr lang="en-GB" dirty="0"/>
              <a:t>Radio on but unable to hear or transmit</a:t>
            </a:r>
          </a:p>
          <a:p>
            <a:r>
              <a:rPr lang="en-US" dirty="0"/>
              <a:t>Flutter is a rare occurrence on microlights</a:t>
            </a:r>
          </a:p>
          <a:p>
            <a:r>
              <a:rPr lang="en-GB" dirty="0"/>
              <a:t>The majority of ‘radio failures’ are caused by pilots being unfamiliar with the radio settings or a headset issue</a:t>
            </a:r>
          </a:p>
          <a:p>
            <a:pPr marL="0" indent="0">
              <a:buNone/>
            </a:pPr>
            <a:endParaRPr lang="en-GB" dirty="0"/>
          </a:p>
          <a:p>
            <a:pPr marL="0" indent="0">
              <a:buNone/>
            </a:pPr>
            <a:r>
              <a:rPr lang="en-GB" b="1" dirty="0"/>
              <a:t>Actions</a:t>
            </a:r>
          </a:p>
          <a:p>
            <a:r>
              <a:rPr lang="en-GB" dirty="0"/>
              <a:t>If the radio is on but the pilot cannot hear any acknowledgement of a call</a:t>
            </a:r>
          </a:p>
          <a:p>
            <a:endParaRPr lang="en-US" sz="2000" dirty="0"/>
          </a:p>
          <a:p>
            <a:pPr marL="0" indent="0">
              <a:buNone/>
            </a:pPr>
            <a:endParaRPr lang="en-US" sz="2000" dirty="0"/>
          </a:p>
          <a:p>
            <a:endParaRPr lang="en-US" dirty="0"/>
          </a:p>
          <a:p>
            <a:endParaRPr lang="en-GB" dirty="0"/>
          </a:p>
        </p:txBody>
      </p:sp>
    </p:spTree>
    <p:extLst>
      <p:ext uri="{BB962C8B-B14F-4D97-AF65-F5344CB8AC3E}">
        <p14:creationId xmlns:p14="http://schemas.microsoft.com/office/powerpoint/2010/main" val="559072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7CC0A-892C-4002-9759-D766CD1A9D59}"/>
              </a:ext>
            </a:extLst>
          </p:cNvPr>
          <p:cNvSpPr>
            <a:spLocks noGrp="1"/>
          </p:cNvSpPr>
          <p:nvPr>
            <p:ph type="title"/>
          </p:nvPr>
        </p:nvSpPr>
        <p:spPr>
          <a:xfrm>
            <a:off x="495300" y="476250"/>
            <a:ext cx="8915400" cy="579438"/>
          </a:xfrm>
        </p:spPr>
        <p:txBody>
          <a:bodyPr/>
          <a:lstStyle/>
          <a:p>
            <a:r>
              <a:rPr lang="en-US" u="sng" dirty="0"/>
              <a:t>ENGINE FIRE ON THE GROUND</a:t>
            </a:r>
            <a:br>
              <a:rPr lang="en-US" u="sng" dirty="0"/>
            </a:br>
            <a:endParaRPr lang="en-GB" u="sng" dirty="0"/>
          </a:p>
        </p:txBody>
      </p:sp>
      <p:sp>
        <p:nvSpPr>
          <p:cNvPr id="3" name="Content Placeholder 2">
            <a:extLst>
              <a:ext uri="{FF2B5EF4-FFF2-40B4-BE49-F238E27FC236}">
                <a16:creationId xmlns:a16="http://schemas.microsoft.com/office/drawing/2014/main" id="{1913EA67-9AED-43B3-BB7C-D3F098C8D71C}"/>
              </a:ext>
            </a:extLst>
          </p:cNvPr>
          <p:cNvSpPr>
            <a:spLocks noGrp="1"/>
          </p:cNvSpPr>
          <p:nvPr>
            <p:ph idx="1"/>
          </p:nvPr>
        </p:nvSpPr>
        <p:spPr>
          <a:xfrm>
            <a:off x="495300" y="1412876"/>
            <a:ext cx="8915400" cy="4525963"/>
          </a:xfrm>
        </p:spPr>
        <p:txBody>
          <a:bodyPr>
            <a:normAutofit/>
          </a:bodyPr>
          <a:lstStyle/>
          <a:p>
            <a:pPr marL="0" indent="0">
              <a:buNone/>
            </a:pPr>
            <a:r>
              <a:rPr lang="en-US" b="1" dirty="0"/>
              <a:t>Actions  - </a:t>
            </a:r>
            <a:r>
              <a:rPr lang="en-US" b="1" dirty="0">
                <a:solidFill>
                  <a:srgbClr val="FF0000"/>
                </a:solidFill>
              </a:rPr>
              <a:t>Fuel fire or Electrical fire</a:t>
            </a:r>
          </a:p>
          <a:p>
            <a:endParaRPr lang="en-US" dirty="0"/>
          </a:p>
          <a:p>
            <a:r>
              <a:rPr lang="en-GB" dirty="0"/>
              <a:t>Whether engine started or not</a:t>
            </a:r>
          </a:p>
          <a:p>
            <a:pPr marL="0" indent="0">
              <a:buNone/>
            </a:pPr>
            <a:r>
              <a:rPr lang="en-GB" dirty="0"/>
              <a:t>1. Turn the fuel </a:t>
            </a:r>
            <a:r>
              <a:rPr lang="en-GB" dirty="0">
                <a:solidFill>
                  <a:srgbClr val="FF0000"/>
                </a:solidFill>
              </a:rPr>
              <a:t>OFF</a:t>
            </a:r>
          </a:p>
          <a:p>
            <a:pPr marL="0" indent="0">
              <a:buNone/>
            </a:pPr>
            <a:r>
              <a:rPr lang="en-GB" dirty="0"/>
              <a:t>2 .Turn the ignition switches </a:t>
            </a:r>
            <a:r>
              <a:rPr lang="en-GB" dirty="0">
                <a:solidFill>
                  <a:srgbClr val="FF0000"/>
                </a:solidFill>
              </a:rPr>
              <a:t>OFF</a:t>
            </a:r>
          </a:p>
          <a:p>
            <a:pPr marL="0" indent="0">
              <a:buNone/>
            </a:pPr>
            <a:r>
              <a:rPr lang="en-GB" dirty="0"/>
              <a:t>3. Turn Master Switch </a:t>
            </a:r>
            <a:r>
              <a:rPr lang="en-GB" dirty="0">
                <a:solidFill>
                  <a:srgbClr val="FF0000"/>
                </a:solidFill>
              </a:rPr>
              <a:t>OFF</a:t>
            </a:r>
          </a:p>
          <a:p>
            <a:pPr marL="0" indent="0">
              <a:buNone/>
            </a:pPr>
            <a:r>
              <a:rPr lang="en-GB" dirty="0"/>
              <a:t>6. Vacate the aircraft</a:t>
            </a:r>
          </a:p>
          <a:p>
            <a:pPr marL="0" indent="0">
              <a:buNone/>
            </a:pPr>
            <a:r>
              <a:rPr lang="en-GB" dirty="0"/>
              <a:t>7. Use a fire extinguisher if required and available</a:t>
            </a:r>
          </a:p>
          <a:p>
            <a:endParaRPr lang="en-GB" dirty="0"/>
          </a:p>
        </p:txBody>
      </p:sp>
    </p:spTree>
    <p:extLst>
      <p:ext uri="{BB962C8B-B14F-4D97-AF65-F5344CB8AC3E}">
        <p14:creationId xmlns:p14="http://schemas.microsoft.com/office/powerpoint/2010/main" val="162223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15E52-2D4F-4A91-B088-CF4D95F9B1C7}"/>
              </a:ext>
            </a:extLst>
          </p:cNvPr>
          <p:cNvSpPr>
            <a:spLocks noGrp="1"/>
          </p:cNvSpPr>
          <p:nvPr>
            <p:ph type="title"/>
          </p:nvPr>
        </p:nvSpPr>
        <p:spPr/>
        <p:txBody>
          <a:bodyPr/>
          <a:lstStyle/>
          <a:p>
            <a:r>
              <a:rPr lang="en-US" u="sng" dirty="0"/>
              <a:t>RADIO FAILURE</a:t>
            </a:r>
            <a:endParaRPr lang="en-GB" u="sng" dirty="0"/>
          </a:p>
        </p:txBody>
      </p:sp>
      <p:sp>
        <p:nvSpPr>
          <p:cNvPr id="3" name="Content Placeholder 2">
            <a:extLst>
              <a:ext uri="{FF2B5EF4-FFF2-40B4-BE49-F238E27FC236}">
                <a16:creationId xmlns:a16="http://schemas.microsoft.com/office/drawing/2014/main" id="{C142B84B-7E03-4D39-89EE-F14380CB81F7}"/>
              </a:ext>
            </a:extLst>
          </p:cNvPr>
          <p:cNvSpPr>
            <a:spLocks noGrp="1"/>
          </p:cNvSpPr>
          <p:nvPr>
            <p:ph idx="1"/>
          </p:nvPr>
        </p:nvSpPr>
        <p:spPr/>
        <p:txBody>
          <a:bodyPr/>
          <a:lstStyle/>
          <a:p>
            <a:pPr marL="0" indent="0">
              <a:buNone/>
            </a:pPr>
            <a:r>
              <a:rPr lang="en-GB" b="1" u="sng" dirty="0"/>
              <a:t>Actions</a:t>
            </a:r>
          </a:p>
          <a:p>
            <a:pPr marL="0" indent="0">
              <a:buNone/>
            </a:pPr>
            <a:r>
              <a:rPr lang="en-GB" dirty="0"/>
              <a:t>If the radio is on but the pilot cannot hear any acknowledgement of a call</a:t>
            </a:r>
          </a:p>
          <a:p>
            <a:pPr marL="457200" indent="-457200">
              <a:buAutoNum type="arabicPeriod"/>
            </a:pPr>
            <a:r>
              <a:rPr lang="en-GB" dirty="0"/>
              <a:t>Check that the right frequency is selected</a:t>
            </a:r>
          </a:p>
          <a:p>
            <a:pPr marL="457200" indent="-457200">
              <a:buAutoNum type="arabicPeriod"/>
            </a:pPr>
            <a:r>
              <a:rPr lang="en-GB" dirty="0"/>
              <a:t>Check the volume control is turned up</a:t>
            </a:r>
          </a:p>
          <a:p>
            <a:pPr marL="457200" indent="-457200">
              <a:buAutoNum type="arabicPeriod"/>
            </a:pPr>
            <a:r>
              <a:rPr lang="en-GB" dirty="0"/>
              <a:t>Check that the headset jack plugs are in the sockets correctly</a:t>
            </a:r>
          </a:p>
          <a:p>
            <a:pPr marL="457200" indent="-457200">
              <a:buFont typeface="Arial" charset="0"/>
              <a:buAutoNum type="arabicPeriod"/>
            </a:pPr>
            <a:r>
              <a:rPr lang="en-GB" dirty="0"/>
              <a:t>Check that the ATS is open</a:t>
            </a:r>
          </a:p>
          <a:p>
            <a:pPr marL="457200" indent="-457200">
              <a:buAutoNum type="arabicPeriod"/>
            </a:pPr>
            <a:r>
              <a:rPr lang="en-GB" dirty="0"/>
              <a:t>Check that you are within range of the ATS and that you are in line of sight (Terrain). Consider climbing if safe and airspace allows</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42968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BD4FF-919D-4E07-BE35-F7CC0B28BD1E}"/>
              </a:ext>
            </a:extLst>
          </p:cNvPr>
          <p:cNvSpPr>
            <a:spLocks noGrp="1"/>
          </p:cNvSpPr>
          <p:nvPr>
            <p:ph type="title"/>
          </p:nvPr>
        </p:nvSpPr>
        <p:spPr/>
        <p:txBody>
          <a:bodyPr/>
          <a:lstStyle/>
          <a:p>
            <a:r>
              <a:rPr lang="en-US" u="sng" dirty="0"/>
              <a:t>RADIO FAILURE</a:t>
            </a:r>
            <a:endParaRPr lang="en-GB" u="sng" dirty="0"/>
          </a:p>
        </p:txBody>
      </p:sp>
      <p:sp>
        <p:nvSpPr>
          <p:cNvPr id="3" name="Content Placeholder 2">
            <a:extLst>
              <a:ext uri="{FF2B5EF4-FFF2-40B4-BE49-F238E27FC236}">
                <a16:creationId xmlns:a16="http://schemas.microsoft.com/office/drawing/2014/main" id="{67D9476F-8A53-41E3-910C-03F400B26ADF}"/>
              </a:ext>
            </a:extLst>
          </p:cNvPr>
          <p:cNvSpPr>
            <a:spLocks noGrp="1"/>
          </p:cNvSpPr>
          <p:nvPr>
            <p:ph idx="1"/>
          </p:nvPr>
        </p:nvSpPr>
        <p:spPr/>
        <p:txBody>
          <a:bodyPr/>
          <a:lstStyle/>
          <a:p>
            <a:pPr marL="0" indent="0">
              <a:buNone/>
            </a:pPr>
            <a:r>
              <a:rPr lang="en-GB" dirty="0"/>
              <a:t>If the radio is not coming on</a:t>
            </a:r>
          </a:p>
          <a:p>
            <a:pPr marL="457200" indent="-457200">
              <a:buAutoNum type="arabicPeriod"/>
            </a:pPr>
            <a:r>
              <a:rPr lang="en-GB" dirty="0"/>
              <a:t>Check that you are operating the power switch correctly. Some radios turn off if the power switch is depressed for too long</a:t>
            </a:r>
          </a:p>
          <a:p>
            <a:pPr marL="457200" indent="-457200">
              <a:buAutoNum type="arabicPeriod"/>
            </a:pPr>
            <a:r>
              <a:rPr lang="en-GB" dirty="0"/>
              <a:t>Check if the aircraft has a separate Comms switch to power the avionics</a:t>
            </a:r>
          </a:p>
          <a:p>
            <a:pPr marL="457200" indent="-457200">
              <a:buAutoNum type="arabicPeriod"/>
            </a:pPr>
            <a:r>
              <a:rPr lang="en-GB" dirty="0"/>
              <a:t>Check the fuse. Only change attempt to change the fuse at a safe level and in straight and level flight</a:t>
            </a:r>
          </a:p>
          <a:p>
            <a:endParaRPr lang="en-GB" dirty="0"/>
          </a:p>
        </p:txBody>
      </p:sp>
    </p:spTree>
    <p:extLst>
      <p:ext uri="{BB962C8B-B14F-4D97-AF65-F5344CB8AC3E}">
        <p14:creationId xmlns:p14="http://schemas.microsoft.com/office/powerpoint/2010/main" val="377125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B58B2-4E00-404E-AC96-E716C82A906E}"/>
              </a:ext>
            </a:extLst>
          </p:cNvPr>
          <p:cNvSpPr>
            <a:spLocks noGrp="1"/>
          </p:cNvSpPr>
          <p:nvPr>
            <p:ph type="title"/>
          </p:nvPr>
        </p:nvSpPr>
        <p:spPr/>
        <p:txBody>
          <a:bodyPr/>
          <a:lstStyle/>
          <a:p>
            <a:r>
              <a:rPr lang="en-US" u="sng" dirty="0"/>
              <a:t>RADIO FAILURE</a:t>
            </a:r>
            <a:endParaRPr lang="en-GB" u="sng" dirty="0"/>
          </a:p>
        </p:txBody>
      </p:sp>
      <p:sp>
        <p:nvSpPr>
          <p:cNvPr id="3" name="Content Placeholder 2">
            <a:extLst>
              <a:ext uri="{FF2B5EF4-FFF2-40B4-BE49-F238E27FC236}">
                <a16:creationId xmlns:a16="http://schemas.microsoft.com/office/drawing/2014/main" id="{EEA94959-4277-4065-8E9B-FAA3CD87B09C}"/>
              </a:ext>
            </a:extLst>
          </p:cNvPr>
          <p:cNvSpPr>
            <a:spLocks noGrp="1"/>
          </p:cNvSpPr>
          <p:nvPr>
            <p:ph idx="1"/>
          </p:nvPr>
        </p:nvSpPr>
        <p:spPr/>
        <p:txBody>
          <a:bodyPr/>
          <a:lstStyle/>
          <a:p>
            <a:r>
              <a:rPr lang="en-US" dirty="0"/>
              <a:t>If the problem persists then squawk the radio failure transponder code 7600</a:t>
            </a:r>
          </a:p>
          <a:p>
            <a:endParaRPr lang="en-US" dirty="0"/>
          </a:p>
          <a:p>
            <a:r>
              <a:rPr lang="en-US" dirty="0"/>
              <a:t>Consider diverting</a:t>
            </a:r>
          </a:p>
          <a:p>
            <a:r>
              <a:rPr lang="en-US" dirty="0"/>
              <a:t>Where possible join the airfield overhead and check the signal square for the runway in use and circuit direction</a:t>
            </a:r>
          </a:p>
          <a:p>
            <a:r>
              <a:rPr lang="en-US" dirty="0"/>
              <a:t>Watch for light signals directed at the aircraft from the control tower</a:t>
            </a:r>
          </a:p>
          <a:p>
            <a:endParaRPr lang="en-GB" dirty="0"/>
          </a:p>
        </p:txBody>
      </p:sp>
    </p:spTree>
    <p:extLst>
      <p:ext uri="{BB962C8B-B14F-4D97-AF65-F5344CB8AC3E}">
        <p14:creationId xmlns:p14="http://schemas.microsoft.com/office/powerpoint/2010/main" val="9886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C3B4-1A12-44E7-AEAF-3DAB4846B9A5}"/>
              </a:ext>
            </a:extLst>
          </p:cNvPr>
          <p:cNvSpPr>
            <a:spLocks noGrp="1"/>
          </p:cNvSpPr>
          <p:nvPr>
            <p:ph type="title"/>
          </p:nvPr>
        </p:nvSpPr>
        <p:spPr>
          <a:xfrm>
            <a:off x="495300" y="476250"/>
            <a:ext cx="8915400" cy="579438"/>
          </a:xfrm>
        </p:spPr>
        <p:txBody>
          <a:bodyPr/>
          <a:lstStyle/>
          <a:p>
            <a:r>
              <a:rPr lang="en-GB" u="sng" dirty="0"/>
              <a:t>PASSENGERS</a:t>
            </a:r>
          </a:p>
        </p:txBody>
      </p:sp>
      <p:sp>
        <p:nvSpPr>
          <p:cNvPr id="3" name="Content Placeholder 2">
            <a:extLst>
              <a:ext uri="{FF2B5EF4-FFF2-40B4-BE49-F238E27FC236}">
                <a16:creationId xmlns:a16="http://schemas.microsoft.com/office/drawing/2014/main" id="{BAACBBE9-992A-41DC-A6E9-768DBD231C00}"/>
              </a:ext>
            </a:extLst>
          </p:cNvPr>
          <p:cNvSpPr>
            <a:spLocks noGrp="1"/>
          </p:cNvSpPr>
          <p:nvPr>
            <p:ph idx="1"/>
          </p:nvPr>
        </p:nvSpPr>
        <p:spPr>
          <a:xfrm>
            <a:off x="495300" y="1412876"/>
            <a:ext cx="8915400" cy="4525963"/>
          </a:xfrm>
        </p:spPr>
        <p:txBody>
          <a:bodyPr/>
          <a:lstStyle/>
          <a:p>
            <a:r>
              <a:rPr lang="en-GB" dirty="0"/>
              <a:t>Passengers can react in different ways especially if they have not been in a small aircraft before</a:t>
            </a:r>
          </a:p>
          <a:p>
            <a:r>
              <a:rPr lang="en-GB" dirty="0"/>
              <a:t>Passengers must be briefed before flight on any safety issues</a:t>
            </a:r>
          </a:p>
          <a:p>
            <a:r>
              <a:rPr lang="en-GB" dirty="0"/>
              <a:t>In flight some passengers may feel ill due to turbulence or motion sickness. Ensure you carry sickbags for their use</a:t>
            </a:r>
          </a:p>
          <a:p>
            <a:r>
              <a:rPr lang="en-GB" dirty="0"/>
              <a:t>Check that they are not too cold/hot</a:t>
            </a:r>
          </a:p>
          <a:p>
            <a:r>
              <a:rPr lang="en-GB" dirty="0"/>
              <a:t>Open the air vents if they feel sick</a:t>
            </a:r>
          </a:p>
          <a:p>
            <a:r>
              <a:rPr lang="en-GB" dirty="0"/>
              <a:t>Avoid carrying out extreme manoeuvres e.g. Advanced Turns or stalls</a:t>
            </a:r>
          </a:p>
        </p:txBody>
      </p:sp>
    </p:spTree>
    <p:extLst>
      <p:ext uri="{BB962C8B-B14F-4D97-AF65-F5344CB8AC3E}">
        <p14:creationId xmlns:p14="http://schemas.microsoft.com/office/powerpoint/2010/main" val="318874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C00B4-6665-4BD7-BDC6-A98690865B30}"/>
              </a:ext>
            </a:extLst>
          </p:cNvPr>
          <p:cNvSpPr>
            <a:spLocks noGrp="1"/>
          </p:cNvSpPr>
          <p:nvPr>
            <p:ph type="title"/>
          </p:nvPr>
        </p:nvSpPr>
        <p:spPr>
          <a:xfrm>
            <a:off x="495300" y="476250"/>
            <a:ext cx="8915400" cy="579438"/>
          </a:xfrm>
        </p:spPr>
        <p:txBody>
          <a:bodyPr/>
          <a:lstStyle/>
          <a:p>
            <a:r>
              <a:rPr lang="en-GB" u="sng" dirty="0"/>
              <a:t>PASSENGERS</a:t>
            </a:r>
          </a:p>
        </p:txBody>
      </p:sp>
      <p:sp>
        <p:nvSpPr>
          <p:cNvPr id="3" name="Content Placeholder 2">
            <a:extLst>
              <a:ext uri="{FF2B5EF4-FFF2-40B4-BE49-F238E27FC236}">
                <a16:creationId xmlns:a16="http://schemas.microsoft.com/office/drawing/2014/main" id="{909BE071-71A4-43F1-A5A4-C24656A7C64B}"/>
              </a:ext>
            </a:extLst>
          </p:cNvPr>
          <p:cNvSpPr>
            <a:spLocks noGrp="1"/>
          </p:cNvSpPr>
          <p:nvPr>
            <p:ph idx="1"/>
          </p:nvPr>
        </p:nvSpPr>
        <p:spPr>
          <a:xfrm>
            <a:off x="495300" y="1340768"/>
            <a:ext cx="8915400" cy="4525963"/>
          </a:xfrm>
        </p:spPr>
        <p:txBody>
          <a:bodyPr/>
          <a:lstStyle/>
          <a:p>
            <a:r>
              <a:rPr lang="en-GB" dirty="0"/>
              <a:t>Some passengers can become very exited (especially children) when flying</a:t>
            </a:r>
          </a:p>
          <a:p>
            <a:r>
              <a:rPr lang="en-GB" dirty="0"/>
              <a:t>Try and keep them calm and do not become distracted from flying the aircraft especially when taking off and landing and when flying near controlled airspace</a:t>
            </a:r>
          </a:p>
          <a:p>
            <a:endParaRPr lang="en-GB" dirty="0"/>
          </a:p>
        </p:txBody>
      </p:sp>
    </p:spTree>
    <p:extLst>
      <p:ext uri="{BB962C8B-B14F-4D97-AF65-F5344CB8AC3E}">
        <p14:creationId xmlns:p14="http://schemas.microsoft.com/office/powerpoint/2010/main" val="147905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EFC07-7C05-4BA3-91F7-E9F141B5B989}"/>
              </a:ext>
            </a:extLst>
          </p:cNvPr>
          <p:cNvSpPr>
            <a:spLocks noGrp="1"/>
          </p:cNvSpPr>
          <p:nvPr>
            <p:ph type="title"/>
          </p:nvPr>
        </p:nvSpPr>
        <p:spPr>
          <a:xfrm>
            <a:off x="495300" y="476250"/>
            <a:ext cx="8915400" cy="579438"/>
          </a:xfrm>
        </p:spPr>
        <p:txBody>
          <a:bodyPr/>
          <a:lstStyle/>
          <a:p>
            <a:r>
              <a:rPr lang="en-GB" u="sng" dirty="0"/>
              <a:t>SUMMARY</a:t>
            </a:r>
          </a:p>
        </p:txBody>
      </p:sp>
      <p:sp>
        <p:nvSpPr>
          <p:cNvPr id="3" name="Content Placeholder 2">
            <a:extLst>
              <a:ext uri="{FF2B5EF4-FFF2-40B4-BE49-F238E27FC236}">
                <a16:creationId xmlns:a16="http://schemas.microsoft.com/office/drawing/2014/main" id="{D27B6C9B-B90A-4B9C-AFC1-1E2C1A82E31A}"/>
              </a:ext>
            </a:extLst>
          </p:cNvPr>
          <p:cNvSpPr>
            <a:spLocks noGrp="1"/>
          </p:cNvSpPr>
          <p:nvPr>
            <p:ph idx="1"/>
          </p:nvPr>
        </p:nvSpPr>
        <p:spPr>
          <a:xfrm>
            <a:off x="495300" y="1268760"/>
            <a:ext cx="8915400" cy="4525963"/>
          </a:xfrm>
        </p:spPr>
        <p:txBody>
          <a:bodyPr>
            <a:normAutofit/>
          </a:bodyPr>
          <a:lstStyle/>
          <a:p>
            <a:r>
              <a:rPr lang="en-GB" dirty="0"/>
              <a:t>There are many types of emergencies, and it is not possible to cover every eventuality</a:t>
            </a:r>
          </a:p>
          <a:p>
            <a:r>
              <a:rPr lang="en-GB" dirty="0"/>
              <a:t>All the emergencies mentioned, and the actions should be used as a guide and adapted for the individual scenario</a:t>
            </a:r>
          </a:p>
          <a:p>
            <a:r>
              <a:rPr lang="en-GB" dirty="0"/>
              <a:t>When dealing with an emergency if possible then deal with a problem whilst in straight and level flight and at a safe level</a:t>
            </a:r>
          </a:p>
          <a:p>
            <a:r>
              <a:rPr lang="en-GB" dirty="0"/>
              <a:t>If another pilot who is familiar with the aircraft is a passenger, then ask them to try and solve the problem whilst you fly the aircraft or ask them to fly and you look at the problem</a:t>
            </a:r>
          </a:p>
          <a:p>
            <a:endParaRPr lang="en-GB" dirty="0"/>
          </a:p>
        </p:txBody>
      </p:sp>
    </p:spTree>
    <p:extLst>
      <p:ext uri="{BB962C8B-B14F-4D97-AF65-F5344CB8AC3E}">
        <p14:creationId xmlns:p14="http://schemas.microsoft.com/office/powerpoint/2010/main" val="114788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EFC07-7C05-4BA3-91F7-E9F141B5B989}"/>
              </a:ext>
            </a:extLst>
          </p:cNvPr>
          <p:cNvSpPr>
            <a:spLocks noGrp="1"/>
          </p:cNvSpPr>
          <p:nvPr>
            <p:ph type="title"/>
          </p:nvPr>
        </p:nvSpPr>
        <p:spPr>
          <a:xfrm>
            <a:off x="495300" y="476250"/>
            <a:ext cx="8915400" cy="579438"/>
          </a:xfrm>
        </p:spPr>
        <p:txBody>
          <a:bodyPr/>
          <a:lstStyle/>
          <a:p>
            <a:r>
              <a:rPr lang="en-GB" dirty="0"/>
              <a:t>SUMMARY</a:t>
            </a:r>
          </a:p>
        </p:txBody>
      </p:sp>
      <p:sp>
        <p:nvSpPr>
          <p:cNvPr id="3" name="Content Placeholder 2">
            <a:extLst>
              <a:ext uri="{FF2B5EF4-FFF2-40B4-BE49-F238E27FC236}">
                <a16:creationId xmlns:a16="http://schemas.microsoft.com/office/drawing/2014/main" id="{D27B6C9B-B90A-4B9C-AFC1-1E2C1A82E31A}"/>
              </a:ext>
            </a:extLst>
          </p:cNvPr>
          <p:cNvSpPr>
            <a:spLocks noGrp="1"/>
          </p:cNvSpPr>
          <p:nvPr>
            <p:ph idx="1"/>
          </p:nvPr>
        </p:nvSpPr>
        <p:spPr>
          <a:xfrm>
            <a:off x="495300" y="1268760"/>
            <a:ext cx="8915400" cy="4525963"/>
          </a:xfrm>
        </p:spPr>
        <p:txBody>
          <a:bodyPr>
            <a:normAutofit/>
          </a:bodyPr>
          <a:lstStyle/>
          <a:p>
            <a:r>
              <a:rPr lang="en-GB" dirty="0"/>
              <a:t>Do not rush in to making hasty decisions. E.g. a low voltage warning light will not stop the engine, so do not rush the circuit or landing. A door that has come open will cause a distraction and a draft, but the aircraft will still fly</a:t>
            </a:r>
          </a:p>
          <a:p>
            <a:endParaRPr lang="en-GB" dirty="0"/>
          </a:p>
          <a:p>
            <a:r>
              <a:rPr lang="en-GB" dirty="0"/>
              <a:t>Remember to fly the aircraft at all times </a:t>
            </a:r>
          </a:p>
          <a:p>
            <a:pPr marL="0" indent="0">
              <a:buNone/>
            </a:pPr>
            <a:endParaRPr lang="en-GB" dirty="0"/>
          </a:p>
          <a:p>
            <a:pPr marL="0" indent="0" algn="ctr">
              <a:buNone/>
            </a:pPr>
            <a:r>
              <a:rPr lang="en-GB" sz="4800" dirty="0">
                <a:solidFill>
                  <a:srgbClr val="FF0000"/>
                </a:solidFill>
              </a:rPr>
              <a:t>Airspeed, Airspeed, Airspeed</a:t>
            </a:r>
          </a:p>
          <a:p>
            <a:endParaRPr lang="en-GB" dirty="0"/>
          </a:p>
        </p:txBody>
      </p:sp>
    </p:spTree>
    <p:extLst>
      <p:ext uri="{BB962C8B-B14F-4D97-AF65-F5344CB8AC3E}">
        <p14:creationId xmlns:p14="http://schemas.microsoft.com/office/powerpoint/2010/main" val="34842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B6428-910E-4415-BC37-57573AC04484}"/>
              </a:ext>
            </a:extLst>
          </p:cNvPr>
          <p:cNvSpPr>
            <a:spLocks noGrp="1"/>
          </p:cNvSpPr>
          <p:nvPr>
            <p:ph type="title"/>
          </p:nvPr>
        </p:nvSpPr>
        <p:spPr>
          <a:xfrm>
            <a:off x="495300" y="476250"/>
            <a:ext cx="8915400" cy="579438"/>
          </a:xfrm>
        </p:spPr>
        <p:txBody>
          <a:bodyPr wrap="square" anchor="ctr">
            <a:normAutofit/>
          </a:bodyPr>
          <a:lstStyle/>
          <a:p>
            <a:r>
              <a:rPr lang="en-US" u="sng" dirty="0"/>
              <a:t>TRY TO STAY CALM</a:t>
            </a:r>
            <a:endParaRPr lang="en-GB" u="sng" dirty="0"/>
          </a:p>
        </p:txBody>
      </p:sp>
      <p:pic>
        <p:nvPicPr>
          <p:cNvPr id="4098" name="Picture 2" descr="Image result for top gun tom cruise">
            <a:extLst>
              <a:ext uri="{FF2B5EF4-FFF2-40B4-BE49-F238E27FC236}">
                <a16:creationId xmlns:a16="http://schemas.microsoft.com/office/drawing/2014/main" id="{E2376FEC-73B1-4983-A801-98CE18247948}"/>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 b="13586"/>
          <a:stretch/>
        </p:blipFill>
        <p:spPr bwMode="auto">
          <a:xfrm>
            <a:off x="495300" y="1412876"/>
            <a:ext cx="8915400" cy="4525963"/>
          </a:xfrm>
          <a:prstGeom prst="rect">
            <a:avLst/>
          </a:prstGeom>
          <a:solidFill>
            <a:srgbClr val="FFFFFF"/>
          </a:solidFill>
        </p:spPr>
      </p:pic>
    </p:spTree>
    <p:extLst>
      <p:ext uri="{BB962C8B-B14F-4D97-AF65-F5344CB8AC3E}">
        <p14:creationId xmlns:p14="http://schemas.microsoft.com/office/powerpoint/2010/main" val="1351732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670DD217-CD6C-42F6-8BD0-237D015B678D}"/>
              </a:ext>
            </a:extLst>
          </p:cNvPr>
          <p:cNvSpPr>
            <a:spLocks noGrp="1"/>
          </p:cNvSpPr>
          <p:nvPr>
            <p:ph type="title"/>
          </p:nvPr>
        </p:nvSpPr>
        <p:spPr>
          <a:xfrm>
            <a:off x="495300" y="476250"/>
            <a:ext cx="8915400" cy="579438"/>
          </a:xfrm>
        </p:spPr>
        <p:txBody>
          <a:bodyPr/>
          <a:lstStyle/>
          <a:p>
            <a:r>
              <a:rPr lang="en-US" u="sng" dirty="0"/>
              <a:t>SORT THE PROBLEM OUT IN A CALM WAY</a:t>
            </a:r>
          </a:p>
        </p:txBody>
      </p:sp>
      <p:pic>
        <p:nvPicPr>
          <p:cNvPr id="3074" name="Picture 2" descr="Image result for cool looking pilots">
            <a:extLst>
              <a:ext uri="{FF2B5EF4-FFF2-40B4-BE49-F238E27FC236}">
                <a16:creationId xmlns:a16="http://schemas.microsoft.com/office/drawing/2014/main" id="{08EC0906-953B-42F9-BF87-8394B3EC136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23739"/>
          <a:stretch/>
        </p:blipFill>
        <p:spPr bwMode="auto">
          <a:xfrm>
            <a:off x="495300" y="1412876"/>
            <a:ext cx="8915400" cy="4525963"/>
          </a:xfrm>
          <a:prstGeom prst="rect">
            <a:avLst/>
          </a:prstGeom>
          <a:solidFill>
            <a:srgbClr val="FFFFFF"/>
          </a:solidFill>
        </p:spPr>
      </p:pic>
    </p:spTree>
    <p:extLst>
      <p:ext uri="{BB962C8B-B14F-4D97-AF65-F5344CB8AC3E}">
        <p14:creationId xmlns:p14="http://schemas.microsoft.com/office/powerpoint/2010/main" val="3954235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86717-F825-43E7-81D8-0EB632517162}"/>
              </a:ext>
            </a:extLst>
          </p:cNvPr>
          <p:cNvSpPr>
            <a:spLocks noGrp="1"/>
          </p:cNvSpPr>
          <p:nvPr>
            <p:ph type="title"/>
          </p:nvPr>
        </p:nvSpPr>
        <p:spPr>
          <a:xfrm>
            <a:off x="495300" y="476250"/>
            <a:ext cx="8915400" cy="579438"/>
          </a:xfrm>
        </p:spPr>
        <p:txBody>
          <a:bodyPr wrap="square" anchor="ctr">
            <a:normAutofit/>
          </a:bodyPr>
          <a:lstStyle/>
          <a:p>
            <a:r>
              <a:rPr lang="en-US" u="sng" dirty="0"/>
              <a:t>REASSURE YOUR PASSENGERS</a:t>
            </a:r>
            <a:endParaRPr lang="en-GB" u="sng" dirty="0"/>
          </a:p>
        </p:txBody>
      </p:sp>
      <p:pic>
        <p:nvPicPr>
          <p:cNvPr id="2050" name="Picture 2" descr="Image result for exited aircraft passengers">
            <a:extLst>
              <a:ext uri="{FF2B5EF4-FFF2-40B4-BE49-F238E27FC236}">
                <a16:creationId xmlns:a16="http://schemas.microsoft.com/office/drawing/2014/main" id="{0ED8BFFA-2DFD-453C-98C5-3E626B302916}"/>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393" b="17059"/>
          <a:stretch/>
        </p:blipFill>
        <p:spPr bwMode="auto">
          <a:xfrm>
            <a:off x="495300" y="1412876"/>
            <a:ext cx="8915400" cy="4525963"/>
          </a:xfrm>
          <a:prstGeom prst="rect">
            <a:avLst/>
          </a:prstGeom>
          <a:solidFill>
            <a:srgbClr val="FFFFFF"/>
          </a:solidFill>
        </p:spPr>
      </p:pic>
    </p:spTree>
    <p:extLst>
      <p:ext uri="{BB962C8B-B14F-4D97-AF65-F5344CB8AC3E}">
        <p14:creationId xmlns:p14="http://schemas.microsoft.com/office/powerpoint/2010/main" val="845802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66244-BA62-459E-BC97-347BF90E7AF8}"/>
              </a:ext>
            </a:extLst>
          </p:cNvPr>
          <p:cNvSpPr>
            <a:spLocks noGrp="1"/>
          </p:cNvSpPr>
          <p:nvPr>
            <p:ph type="title"/>
          </p:nvPr>
        </p:nvSpPr>
        <p:spPr>
          <a:xfrm>
            <a:off x="344488" y="476672"/>
            <a:ext cx="8915400" cy="579438"/>
          </a:xfrm>
        </p:spPr>
        <p:txBody>
          <a:bodyPr/>
          <a:lstStyle/>
          <a:p>
            <a:r>
              <a:rPr lang="en-US" b="1" u="sng" dirty="0"/>
              <a:t>ENGINE FIRE ON THE GROUND</a:t>
            </a:r>
            <a:br>
              <a:rPr lang="en-US" b="1" u="sng" dirty="0"/>
            </a:br>
            <a:r>
              <a:rPr lang="en-US" b="1" u="sng" dirty="0"/>
              <a:t>(Taxiing)</a:t>
            </a:r>
            <a:endParaRPr lang="en-GB" b="1" u="sng" dirty="0"/>
          </a:p>
        </p:txBody>
      </p:sp>
      <p:sp>
        <p:nvSpPr>
          <p:cNvPr id="3" name="Content Placeholder 2">
            <a:extLst>
              <a:ext uri="{FF2B5EF4-FFF2-40B4-BE49-F238E27FC236}">
                <a16:creationId xmlns:a16="http://schemas.microsoft.com/office/drawing/2014/main" id="{AD35B73D-BE7F-4198-B19C-E31F468623CA}"/>
              </a:ext>
            </a:extLst>
          </p:cNvPr>
          <p:cNvSpPr>
            <a:spLocks noGrp="1"/>
          </p:cNvSpPr>
          <p:nvPr>
            <p:ph idx="1"/>
          </p:nvPr>
        </p:nvSpPr>
        <p:spPr/>
        <p:txBody>
          <a:bodyPr>
            <a:normAutofit fontScale="85000" lnSpcReduction="20000"/>
          </a:bodyPr>
          <a:lstStyle/>
          <a:p>
            <a:pPr marL="0" indent="0">
              <a:buNone/>
            </a:pPr>
            <a:endParaRPr lang="en-US" sz="2800" dirty="0"/>
          </a:p>
          <a:p>
            <a:pPr marL="0" indent="0">
              <a:buNone/>
            </a:pPr>
            <a:r>
              <a:rPr lang="en-US" sz="2800" b="1" dirty="0"/>
              <a:t>Actions</a:t>
            </a:r>
          </a:p>
          <a:p>
            <a:pPr marL="457200" indent="-457200">
              <a:buFont typeface="+mj-lt"/>
              <a:buAutoNum type="arabicPeriod"/>
            </a:pPr>
            <a:r>
              <a:rPr lang="en-US" sz="2800" dirty="0"/>
              <a:t>Turn the aircraft so any flames or smoke are blown away from the cockpit.</a:t>
            </a:r>
          </a:p>
          <a:p>
            <a:pPr marL="457200" indent="-457200">
              <a:buFont typeface="+mj-lt"/>
              <a:buAutoNum type="arabicPeriod"/>
            </a:pPr>
            <a:r>
              <a:rPr lang="en-US" sz="2800" dirty="0"/>
              <a:t>Turn the fuel </a:t>
            </a:r>
            <a:r>
              <a:rPr lang="en-US" sz="2800" dirty="0">
                <a:solidFill>
                  <a:srgbClr val="FF0000"/>
                </a:solidFill>
              </a:rPr>
              <a:t>OFF. </a:t>
            </a:r>
            <a:r>
              <a:rPr lang="en-US" sz="2800" dirty="0"/>
              <a:t>This will starve the fire of fuel in the case of a fuel fire.</a:t>
            </a:r>
          </a:p>
          <a:p>
            <a:pPr marL="457200" indent="-457200">
              <a:buFont typeface="+mj-lt"/>
              <a:buAutoNum type="arabicPeriod"/>
            </a:pPr>
            <a:r>
              <a:rPr lang="en-US" sz="2800" dirty="0"/>
              <a:t>Allow the engine to stop due to lack of fuel.</a:t>
            </a:r>
          </a:p>
          <a:p>
            <a:pPr marL="457200" indent="-457200">
              <a:buFont typeface="+mj-lt"/>
              <a:buAutoNum type="arabicPeriod"/>
            </a:pPr>
            <a:r>
              <a:rPr lang="en-US" sz="2800" dirty="0"/>
              <a:t>If time permits call ATC who can deploy Fire and Rescue.</a:t>
            </a:r>
          </a:p>
          <a:p>
            <a:pPr marL="457200" indent="-457200">
              <a:buFont typeface="+mj-lt"/>
              <a:buAutoNum type="arabicPeriod"/>
            </a:pPr>
            <a:r>
              <a:rPr lang="en-US" sz="2800" dirty="0"/>
              <a:t>Switch </a:t>
            </a:r>
            <a:r>
              <a:rPr lang="en-US" sz="2800" dirty="0">
                <a:solidFill>
                  <a:srgbClr val="FF0000"/>
                </a:solidFill>
              </a:rPr>
              <a:t>OFF </a:t>
            </a:r>
            <a:r>
              <a:rPr lang="en-US" sz="2800" dirty="0"/>
              <a:t>the Master Switch/Charging Switch.</a:t>
            </a:r>
          </a:p>
          <a:p>
            <a:pPr marL="457200" indent="-457200">
              <a:buFont typeface="+mj-lt"/>
              <a:buAutoNum type="arabicPeriod"/>
            </a:pPr>
            <a:r>
              <a:rPr lang="en-US" sz="2800" dirty="0"/>
              <a:t>Vacate the aircraft and move any passengers upwind away from the aircraft.</a:t>
            </a:r>
          </a:p>
          <a:p>
            <a:pPr marL="457200" indent="-457200">
              <a:buFont typeface="+mj-lt"/>
              <a:buAutoNum type="arabicPeriod"/>
            </a:pPr>
            <a:r>
              <a:rPr lang="en-US" sz="2800" dirty="0"/>
              <a:t>Use a fire extinguisher if possible</a:t>
            </a:r>
          </a:p>
          <a:p>
            <a:endParaRPr lang="en-GB" dirty="0"/>
          </a:p>
        </p:txBody>
      </p:sp>
    </p:spTree>
    <p:extLst>
      <p:ext uri="{BB962C8B-B14F-4D97-AF65-F5344CB8AC3E}">
        <p14:creationId xmlns:p14="http://schemas.microsoft.com/office/powerpoint/2010/main" val="358669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9364" y="2348880"/>
            <a:ext cx="8420100" cy="2160240"/>
          </a:xfrm>
        </p:spPr>
        <p:txBody>
          <a:bodyPr/>
          <a:lstStyle/>
          <a:p>
            <a:pPr algn="l"/>
            <a:r>
              <a:rPr lang="en-GB" sz="2800" dirty="0">
                <a:solidFill>
                  <a:schemeClr val="tx1">
                    <a:lumMod val="75000"/>
                    <a:lumOff val="25000"/>
                  </a:schemeClr>
                </a:solidFill>
              </a:rPr>
              <a:t>Exercise 16e</a:t>
            </a:r>
            <a:br>
              <a:rPr lang="en-GB" sz="2800" dirty="0">
                <a:solidFill>
                  <a:schemeClr val="tx1">
                    <a:lumMod val="75000"/>
                    <a:lumOff val="25000"/>
                  </a:schemeClr>
                </a:solidFill>
              </a:rPr>
            </a:br>
            <a:r>
              <a:rPr lang="en-GB" sz="2800" dirty="0">
                <a:solidFill>
                  <a:schemeClr val="tx1">
                    <a:lumMod val="75000"/>
                    <a:lumOff val="25000"/>
                  </a:schemeClr>
                </a:solidFill>
              </a:rPr>
              <a:t>Systems Failures</a:t>
            </a:r>
            <a:br>
              <a:rPr lang="en-GB" dirty="0">
                <a:solidFill>
                  <a:schemeClr val="tx1">
                    <a:lumMod val="75000"/>
                    <a:lumOff val="25000"/>
                  </a:schemeClr>
                </a:solidFill>
              </a:rPr>
            </a:br>
            <a:endParaRPr lang="en-GB" dirty="0"/>
          </a:p>
        </p:txBody>
      </p:sp>
      <p:sp>
        <p:nvSpPr>
          <p:cNvPr id="3" name="Subtitle 2"/>
          <p:cNvSpPr>
            <a:spLocks noGrp="1"/>
          </p:cNvSpPr>
          <p:nvPr>
            <p:ph type="subTitle" idx="1"/>
          </p:nvPr>
        </p:nvSpPr>
        <p:spPr>
          <a:xfrm>
            <a:off x="776536" y="4077072"/>
            <a:ext cx="6934200" cy="1296144"/>
          </a:xfrm>
        </p:spPr>
        <p:txBody>
          <a:bodyPr/>
          <a:lstStyle/>
          <a:p>
            <a:pPr algn="l"/>
            <a:r>
              <a:rPr lang="en-GB" sz="8000" dirty="0">
                <a:solidFill>
                  <a:srgbClr val="FF0000"/>
                </a:solidFill>
              </a:rPr>
              <a:t>Questions?</a:t>
            </a:r>
          </a:p>
        </p:txBody>
      </p:sp>
      <p:sp>
        <p:nvSpPr>
          <p:cNvPr id="4" name="Title 1"/>
          <p:cNvSpPr txBox="1">
            <a:spLocks/>
          </p:cNvSpPr>
          <p:nvPr/>
        </p:nvSpPr>
        <p:spPr bwMode="auto">
          <a:xfrm>
            <a:off x="5385048" y="2708920"/>
            <a:ext cx="360040" cy="50405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000" b="1" kern="1200">
                <a:solidFill>
                  <a:srgbClr val="292929"/>
                </a:solidFill>
                <a:latin typeface="Trebuchet MS" pitchFamily="34" charset="0"/>
                <a:ea typeface="ＭＳ Ｐゴシック" pitchFamily="24" charset="-128"/>
                <a:cs typeface="+mj-cs"/>
              </a:defRPr>
            </a:lvl1pPr>
            <a:lvl2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2pPr>
            <a:lvl3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3pPr>
            <a:lvl4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4pPr>
            <a:lvl5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5pPr>
            <a:lvl6pPr marL="457200" algn="ctr" rtl="0" fontAlgn="base">
              <a:spcBef>
                <a:spcPct val="0"/>
              </a:spcBef>
              <a:spcAft>
                <a:spcPct val="0"/>
              </a:spcAft>
              <a:defRPr sz="3000" b="1">
                <a:solidFill>
                  <a:srgbClr val="292929"/>
                </a:solidFill>
                <a:latin typeface="Trebuchet MS" pitchFamily="34" charset="0"/>
                <a:ea typeface="ＭＳ Ｐゴシック" pitchFamily="24" charset="-128"/>
              </a:defRPr>
            </a:lvl6pPr>
            <a:lvl7pPr marL="914400" algn="ctr" rtl="0" fontAlgn="base">
              <a:spcBef>
                <a:spcPct val="0"/>
              </a:spcBef>
              <a:spcAft>
                <a:spcPct val="0"/>
              </a:spcAft>
              <a:defRPr sz="3000" b="1">
                <a:solidFill>
                  <a:srgbClr val="292929"/>
                </a:solidFill>
                <a:latin typeface="Trebuchet MS" pitchFamily="34" charset="0"/>
                <a:ea typeface="ＭＳ Ｐゴシック" pitchFamily="24" charset="-128"/>
              </a:defRPr>
            </a:lvl7pPr>
            <a:lvl8pPr marL="1371600" algn="ctr" rtl="0" fontAlgn="base">
              <a:spcBef>
                <a:spcPct val="0"/>
              </a:spcBef>
              <a:spcAft>
                <a:spcPct val="0"/>
              </a:spcAft>
              <a:defRPr sz="3000" b="1">
                <a:solidFill>
                  <a:srgbClr val="292929"/>
                </a:solidFill>
                <a:latin typeface="Trebuchet MS" pitchFamily="34" charset="0"/>
                <a:ea typeface="ＭＳ Ｐゴシック" pitchFamily="24" charset="-128"/>
              </a:defRPr>
            </a:lvl8pPr>
            <a:lvl9pPr marL="1828800" algn="ctr" rtl="0" fontAlgn="base">
              <a:spcBef>
                <a:spcPct val="0"/>
              </a:spcBef>
              <a:spcAft>
                <a:spcPct val="0"/>
              </a:spcAft>
              <a:defRPr sz="3000" b="1">
                <a:solidFill>
                  <a:srgbClr val="292929"/>
                </a:solidFill>
                <a:latin typeface="Trebuchet MS" pitchFamily="34" charset="0"/>
                <a:ea typeface="ＭＳ Ｐゴシック" pitchFamily="24" charset="-128"/>
              </a:defRPr>
            </a:lvl9pPr>
          </a:lstStyle>
          <a:p>
            <a:pPr algn="l"/>
            <a:endParaRPr lang="en-GB" sz="2000" dirty="0">
              <a:solidFill>
                <a:schemeClr val="tx1">
                  <a:lumMod val="50000"/>
                  <a:lumOff val="50000"/>
                </a:schemeClr>
              </a:solidFill>
            </a:endParaRPr>
          </a:p>
        </p:txBody>
      </p:sp>
    </p:spTree>
    <p:extLst>
      <p:ext uri="{BB962C8B-B14F-4D97-AF65-F5344CB8AC3E}">
        <p14:creationId xmlns:p14="http://schemas.microsoft.com/office/powerpoint/2010/main" val="1417854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C048B-B1CC-4913-B2F6-57C10B6FEE60}"/>
              </a:ext>
            </a:extLst>
          </p:cNvPr>
          <p:cNvSpPr>
            <a:spLocks noGrp="1"/>
          </p:cNvSpPr>
          <p:nvPr>
            <p:ph type="title"/>
          </p:nvPr>
        </p:nvSpPr>
        <p:spPr>
          <a:xfrm>
            <a:off x="495300" y="379411"/>
            <a:ext cx="8915400" cy="579438"/>
          </a:xfrm>
        </p:spPr>
        <p:txBody>
          <a:bodyPr/>
          <a:lstStyle/>
          <a:p>
            <a:r>
              <a:rPr lang="en-US" b="1" u="sng" dirty="0"/>
              <a:t>ENGINE FIRE IN THE AIR</a:t>
            </a:r>
            <a:endParaRPr lang="en-GB" u="sng" dirty="0"/>
          </a:p>
        </p:txBody>
      </p:sp>
      <p:sp>
        <p:nvSpPr>
          <p:cNvPr id="3" name="Content Placeholder 2">
            <a:extLst>
              <a:ext uri="{FF2B5EF4-FFF2-40B4-BE49-F238E27FC236}">
                <a16:creationId xmlns:a16="http://schemas.microsoft.com/office/drawing/2014/main" id="{6867018A-38E1-421E-B60E-00E08EB65B6D}"/>
              </a:ext>
            </a:extLst>
          </p:cNvPr>
          <p:cNvSpPr>
            <a:spLocks noGrp="1"/>
          </p:cNvSpPr>
          <p:nvPr>
            <p:ph idx="1"/>
          </p:nvPr>
        </p:nvSpPr>
        <p:spPr/>
        <p:txBody>
          <a:bodyPr>
            <a:normAutofit/>
          </a:bodyPr>
          <a:lstStyle/>
          <a:p>
            <a:pPr marL="0" indent="0">
              <a:buNone/>
            </a:pPr>
            <a:r>
              <a:rPr lang="en-GB" dirty="0">
                <a:solidFill>
                  <a:srgbClr val="FF0000"/>
                </a:solidFill>
              </a:rPr>
              <a:t>Engine fires in the air are a rare occurrence</a:t>
            </a:r>
          </a:p>
          <a:p>
            <a:pPr marL="0" indent="0">
              <a:buNone/>
            </a:pPr>
            <a:endParaRPr lang="en-GB" dirty="0"/>
          </a:p>
          <a:p>
            <a:pPr marL="0" indent="0">
              <a:buNone/>
            </a:pPr>
            <a:r>
              <a:rPr lang="en-GB" b="1" dirty="0"/>
              <a:t>Actions</a:t>
            </a:r>
          </a:p>
          <a:p>
            <a:pPr marL="457200" indent="-457200">
              <a:buFont typeface="+mj-lt"/>
              <a:buAutoNum type="arabicPeriod"/>
            </a:pPr>
            <a:r>
              <a:rPr lang="en-GB" sz="1950" dirty="0"/>
              <a:t>Turn OFF the fuel.</a:t>
            </a:r>
          </a:p>
          <a:p>
            <a:pPr marL="457200" indent="-457200">
              <a:buFont typeface="+mj-lt"/>
              <a:buAutoNum type="arabicPeriod"/>
            </a:pPr>
            <a:r>
              <a:rPr lang="en-GB" sz="1950" dirty="0"/>
              <a:t>Allow the engine to stop.</a:t>
            </a:r>
          </a:p>
          <a:p>
            <a:pPr marL="457200" indent="-457200">
              <a:buFont typeface="+mj-lt"/>
              <a:buAutoNum type="arabicPeriod"/>
            </a:pPr>
            <a:r>
              <a:rPr lang="en-GB" sz="1950" dirty="0"/>
              <a:t>Turn OFF the ignition switches.</a:t>
            </a:r>
          </a:p>
          <a:p>
            <a:pPr marL="457200" indent="-457200">
              <a:buFont typeface="+mj-lt"/>
              <a:buAutoNum type="arabicPeriod"/>
            </a:pPr>
            <a:r>
              <a:rPr lang="en-GB" sz="1950" dirty="0"/>
              <a:t>Carry out a Forced Landing Procedure.</a:t>
            </a:r>
          </a:p>
          <a:p>
            <a:pPr marL="0" indent="0">
              <a:buNone/>
            </a:pPr>
            <a:r>
              <a:rPr lang="en-GB" sz="1950" b="1" dirty="0">
                <a:solidFill>
                  <a:srgbClr val="FF0000"/>
                </a:solidFill>
              </a:rPr>
              <a:t>Note</a:t>
            </a:r>
          </a:p>
          <a:p>
            <a:pPr marL="0" indent="0">
              <a:buNone/>
            </a:pPr>
            <a:r>
              <a:rPr lang="en-GB" sz="1950" dirty="0">
                <a:solidFill>
                  <a:srgbClr val="FF0000"/>
                </a:solidFill>
              </a:rPr>
              <a:t>A high rate of descent may be required in order to land the aircraft as soon as practically possible. Flaps should be used and a sideslip should be considered to increase the rate of descent and to keep the flames away from the cockpit area.</a:t>
            </a:r>
          </a:p>
          <a:p>
            <a:pPr marL="0" indent="0">
              <a:buNone/>
            </a:pPr>
            <a:endParaRPr lang="en-GB" sz="1950" dirty="0"/>
          </a:p>
          <a:p>
            <a:pPr marL="0" indent="0">
              <a:buNone/>
            </a:pPr>
            <a:endParaRPr lang="en-GB" sz="1950" dirty="0"/>
          </a:p>
          <a:p>
            <a:pPr marL="0" indent="0">
              <a:buNone/>
            </a:pPr>
            <a:endParaRPr lang="en-GB" sz="1950" dirty="0"/>
          </a:p>
          <a:p>
            <a:pPr marL="417909" indent="-417909">
              <a:buAutoNum type="arabicPeriod"/>
            </a:pPr>
            <a:endParaRPr lang="en-GB" dirty="0"/>
          </a:p>
          <a:p>
            <a:pPr marL="417909" indent="-417909">
              <a:buAutoNum type="arabicPeriod"/>
            </a:pPr>
            <a:endParaRPr lang="en-GB" dirty="0"/>
          </a:p>
        </p:txBody>
      </p:sp>
    </p:spTree>
    <p:extLst>
      <p:ext uri="{BB962C8B-B14F-4D97-AF65-F5344CB8AC3E}">
        <p14:creationId xmlns:p14="http://schemas.microsoft.com/office/powerpoint/2010/main" val="35942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A1BEB-4A8D-47DB-BE88-70DE87BCFBCC}"/>
              </a:ext>
            </a:extLst>
          </p:cNvPr>
          <p:cNvSpPr>
            <a:spLocks noGrp="1"/>
          </p:cNvSpPr>
          <p:nvPr>
            <p:ph type="title"/>
          </p:nvPr>
        </p:nvSpPr>
        <p:spPr>
          <a:xfrm>
            <a:off x="495300" y="476250"/>
            <a:ext cx="8915400" cy="579438"/>
          </a:xfrm>
        </p:spPr>
        <p:txBody>
          <a:bodyPr/>
          <a:lstStyle/>
          <a:p>
            <a:r>
              <a:rPr lang="en-GB" u="sng" dirty="0"/>
              <a:t>COCKPIT FIRE IN THE AIR</a:t>
            </a:r>
          </a:p>
        </p:txBody>
      </p:sp>
      <p:sp>
        <p:nvSpPr>
          <p:cNvPr id="3" name="Content Placeholder 2">
            <a:extLst>
              <a:ext uri="{FF2B5EF4-FFF2-40B4-BE49-F238E27FC236}">
                <a16:creationId xmlns:a16="http://schemas.microsoft.com/office/drawing/2014/main" id="{1874379F-745A-4E12-B493-17C5F01F226E}"/>
              </a:ext>
            </a:extLst>
          </p:cNvPr>
          <p:cNvSpPr>
            <a:spLocks noGrp="1"/>
          </p:cNvSpPr>
          <p:nvPr>
            <p:ph idx="1"/>
          </p:nvPr>
        </p:nvSpPr>
        <p:spPr>
          <a:xfrm>
            <a:off x="495300" y="1412876"/>
            <a:ext cx="8915400" cy="4525963"/>
          </a:xfrm>
        </p:spPr>
        <p:txBody>
          <a:bodyPr>
            <a:normAutofit lnSpcReduction="10000"/>
          </a:bodyPr>
          <a:lstStyle/>
          <a:p>
            <a:pPr marL="0" indent="0">
              <a:buNone/>
            </a:pPr>
            <a:r>
              <a:rPr lang="en-GB" dirty="0"/>
              <a:t>Cause</a:t>
            </a:r>
          </a:p>
          <a:p>
            <a:r>
              <a:rPr lang="en-GB" dirty="0"/>
              <a:t>Cockpit fires are generally caused by an electrical problem with the wiring or a component fault.</a:t>
            </a:r>
          </a:p>
          <a:p>
            <a:endParaRPr lang="en-GB" dirty="0"/>
          </a:p>
          <a:p>
            <a:pPr marL="0" indent="0">
              <a:buNone/>
            </a:pPr>
            <a:r>
              <a:rPr lang="en-GB" dirty="0"/>
              <a:t>Actions</a:t>
            </a:r>
          </a:p>
          <a:p>
            <a:pPr marL="457200" indent="-457200">
              <a:buFont typeface="+mj-lt"/>
              <a:buAutoNum type="arabicPeriod"/>
            </a:pPr>
            <a:r>
              <a:rPr lang="en-GB" dirty="0"/>
              <a:t>Turn </a:t>
            </a:r>
            <a:r>
              <a:rPr lang="en-GB" dirty="0">
                <a:solidFill>
                  <a:srgbClr val="FF0000"/>
                </a:solidFill>
              </a:rPr>
              <a:t>OFF</a:t>
            </a:r>
            <a:r>
              <a:rPr lang="en-GB" dirty="0"/>
              <a:t> the Master Switch. (Be aware that the RPM gauge will not work)</a:t>
            </a:r>
          </a:p>
          <a:p>
            <a:pPr marL="457200" indent="-457200">
              <a:buFont typeface="+mj-lt"/>
              <a:buAutoNum type="arabicPeriod"/>
            </a:pPr>
            <a:r>
              <a:rPr lang="en-GB" dirty="0"/>
              <a:t>Open the air vents</a:t>
            </a:r>
          </a:p>
          <a:p>
            <a:pPr marL="457200" indent="-457200">
              <a:buFont typeface="+mj-lt"/>
              <a:buAutoNum type="arabicPeriod"/>
            </a:pPr>
            <a:r>
              <a:rPr lang="en-GB" dirty="0"/>
              <a:t>If the fire or smoke persists then carry out a forced landing but it may not be necessary to turn the engine off. </a:t>
            </a:r>
            <a:r>
              <a:rPr lang="en-GB" dirty="0">
                <a:solidFill>
                  <a:srgbClr val="FF0000"/>
                </a:solidFill>
              </a:rPr>
              <a:t>Only turn the engine off if it is contributing to the fire</a:t>
            </a:r>
          </a:p>
          <a:p>
            <a:endParaRPr lang="en-GB" dirty="0"/>
          </a:p>
          <a:p>
            <a:endParaRPr lang="en-GB" dirty="0"/>
          </a:p>
        </p:txBody>
      </p:sp>
    </p:spTree>
    <p:extLst>
      <p:ext uri="{BB962C8B-B14F-4D97-AF65-F5344CB8AC3E}">
        <p14:creationId xmlns:p14="http://schemas.microsoft.com/office/powerpoint/2010/main" val="382256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73402-8360-4CFE-850F-3DD0D9A09867}"/>
              </a:ext>
            </a:extLst>
          </p:cNvPr>
          <p:cNvSpPr>
            <a:spLocks noGrp="1"/>
          </p:cNvSpPr>
          <p:nvPr>
            <p:ph type="title"/>
          </p:nvPr>
        </p:nvSpPr>
        <p:spPr>
          <a:xfrm>
            <a:off x="495300" y="476250"/>
            <a:ext cx="8915400" cy="579438"/>
          </a:xfrm>
        </p:spPr>
        <p:txBody>
          <a:bodyPr/>
          <a:lstStyle/>
          <a:p>
            <a:r>
              <a:rPr lang="en-GB" u="sng" dirty="0"/>
              <a:t>BEFORE TURNING THE MASTER SWITCH OFF</a:t>
            </a:r>
          </a:p>
        </p:txBody>
      </p:sp>
      <p:sp>
        <p:nvSpPr>
          <p:cNvPr id="3" name="Content Placeholder 2">
            <a:extLst>
              <a:ext uri="{FF2B5EF4-FFF2-40B4-BE49-F238E27FC236}">
                <a16:creationId xmlns:a16="http://schemas.microsoft.com/office/drawing/2014/main" id="{A84F5EDD-EC3E-4E2B-BB87-744EA4D37A25}"/>
              </a:ext>
            </a:extLst>
          </p:cNvPr>
          <p:cNvSpPr>
            <a:spLocks noGrp="1"/>
          </p:cNvSpPr>
          <p:nvPr>
            <p:ph idx="1"/>
          </p:nvPr>
        </p:nvSpPr>
        <p:spPr>
          <a:xfrm>
            <a:off x="495300" y="1412876"/>
            <a:ext cx="8915400" cy="4525963"/>
          </a:xfrm>
        </p:spPr>
        <p:txBody>
          <a:bodyPr>
            <a:normAutofit/>
          </a:bodyPr>
          <a:lstStyle/>
          <a:p>
            <a:r>
              <a:rPr lang="en-GB" dirty="0"/>
              <a:t>Before turning off the Master Switch, time and workload permitting a Mayday call should be made to ATS</a:t>
            </a:r>
          </a:p>
          <a:p>
            <a:r>
              <a:rPr lang="en-GB" dirty="0"/>
              <a:t>The priority for the pilot is to </a:t>
            </a:r>
          </a:p>
          <a:p>
            <a:endParaRPr lang="en-GB" dirty="0"/>
          </a:p>
          <a:p>
            <a:pPr marL="0" indent="0" algn="ctr">
              <a:buNone/>
            </a:pPr>
            <a:r>
              <a:rPr lang="en-GB" sz="3600" dirty="0">
                <a:solidFill>
                  <a:srgbClr val="FF0000"/>
                </a:solidFill>
              </a:rPr>
              <a:t>FLY THE AEROPLANE AT ALL TIMES</a:t>
            </a:r>
          </a:p>
          <a:p>
            <a:pPr marL="0" indent="0" algn="ctr">
              <a:buNone/>
            </a:pPr>
            <a:endParaRPr lang="en-GB" sz="3600" dirty="0">
              <a:solidFill>
                <a:srgbClr val="FF0000"/>
              </a:solidFill>
            </a:endParaRPr>
          </a:p>
          <a:p>
            <a:pPr marL="0" indent="0" algn="ctr">
              <a:buNone/>
            </a:pPr>
            <a:r>
              <a:rPr lang="en-GB" sz="3600" dirty="0">
                <a:solidFill>
                  <a:srgbClr val="FF0000"/>
                </a:solidFill>
              </a:rPr>
              <a:t>AIRSPEED, AIRSPEED, AIRSPEED</a:t>
            </a:r>
          </a:p>
          <a:p>
            <a:endParaRPr lang="en-GB" dirty="0"/>
          </a:p>
          <a:p>
            <a:endParaRPr lang="en-GB" dirty="0"/>
          </a:p>
        </p:txBody>
      </p:sp>
    </p:spTree>
    <p:extLst>
      <p:ext uri="{BB962C8B-B14F-4D97-AF65-F5344CB8AC3E}">
        <p14:creationId xmlns:p14="http://schemas.microsoft.com/office/powerpoint/2010/main" val="285079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EB126-CE91-4BB6-B555-6DF01429422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114248E-EBCA-4510-801C-41A87439D7A6}"/>
              </a:ext>
            </a:extLst>
          </p:cNvPr>
          <p:cNvSpPr>
            <a:spLocks noGrp="1"/>
          </p:cNvSpPr>
          <p:nvPr>
            <p:ph idx="1"/>
          </p:nvPr>
        </p:nvSpPr>
        <p:spPr/>
        <p:txBody>
          <a:bodyPr/>
          <a:lstStyle/>
          <a:p>
            <a:pPr marL="0" indent="0">
              <a:buNone/>
            </a:pPr>
            <a:endParaRPr lang="en-GB" dirty="0"/>
          </a:p>
          <a:p>
            <a:pPr marL="0" indent="0" algn="ctr">
              <a:buNone/>
            </a:pPr>
            <a:r>
              <a:rPr lang="en-GB" sz="3250" b="1" dirty="0"/>
              <a:t>All of the previous notes should be used as a guide as different situations will require different actions</a:t>
            </a:r>
          </a:p>
          <a:p>
            <a:pPr marL="0" indent="0" algn="ctr">
              <a:buNone/>
            </a:pPr>
            <a:endParaRPr lang="en-GB" sz="3250" b="1" dirty="0"/>
          </a:p>
          <a:p>
            <a:pPr marL="0" indent="0" algn="ctr">
              <a:buNone/>
            </a:pPr>
            <a:r>
              <a:rPr lang="en-GB" sz="3250" b="1" dirty="0">
                <a:solidFill>
                  <a:srgbClr val="FF0000"/>
                </a:solidFill>
              </a:rPr>
              <a:t>Always consult the aircraft POH</a:t>
            </a:r>
          </a:p>
        </p:txBody>
      </p:sp>
    </p:spTree>
    <p:extLst>
      <p:ext uri="{BB962C8B-B14F-4D97-AF65-F5344CB8AC3E}">
        <p14:creationId xmlns:p14="http://schemas.microsoft.com/office/powerpoint/2010/main" val="85368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13808</TotalTime>
  <Words>2923</Words>
  <Application>Microsoft Office PowerPoint</Application>
  <PresentationFormat>A4 Paper (210x297 mm)</PresentationFormat>
  <Paragraphs>288</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Trebuchet MS</vt:lpstr>
      <vt:lpstr>Office Theme</vt:lpstr>
      <vt:lpstr>Exercise 16d Action in the Event of a Fire </vt:lpstr>
      <vt:lpstr>ACTION IN THE EVENT OF A FIRE</vt:lpstr>
      <vt:lpstr>ENGINE FIRE ON THE GROUND (Engine start up)</vt:lpstr>
      <vt:lpstr>ENGINE FIRE ON THE GROUND </vt:lpstr>
      <vt:lpstr>ENGINE FIRE ON THE GROUND (Taxiing)</vt:lpstr>
      <vt:lpstr>ENGINE FIRE IN THE AIR</vt:lpstr>
      <vt:lpstr>COCKPIT FIRE IN THE AIR</vt:lpstr>
      <vt:lpstr>BEFORE TURNING THE MASTER SWITCH OFF</vt:lpstr>
      <vt:lpstr>PowerPoint Presentation</vt:lpstr>
      <vt:lpstr>Exercise 16d Actions in the Event of a Fire </vt:lpstr>
      <vt:lpstr>Exercise 16e Systems Failures </vt:lpstr>
      <vt:lpstr>SYSTEM FAILURES</vt:lpstr>
      <vt:lpstr>HATCH OR DOOR OPENING ON TAKE OFF</vt:lpstr>
      <vt:lpstr>HATCH OR DOOR OPENING IN FLIGHT</vt:lpstr>
      <vt:lpstr>BROKEN THROTTLE CABLE</vt:lpstr>
      <vt:lpstr>BROKEN THROTTLE CABLE</vt:lpstr>
      <vt:lpstr>BROKEN THROTTLE CABLE ACTION TO BE TAKEN</vt:lpstr>
      <vt:lpstr>JAMMED THROTTLE</vt:lpstr>
      <vt:lpstr>BRAKE FAILURE</vt:lpstr>
      <vt:lpstr>STEERING FAILURE</vt:lpstr>
      <vt:lpstr>HEATER FAILURE</vt:lpstr>
      <vt:lpstr>HEATER FAILURE</vt:lpstr>
      <vt:lpstr>HEATER FAILURE</vt:lpstr>
      <vt:lpstr>STUCK PTT SWITCH</vt:lpstr>
      <vt:lpstr>OIL PRESSURE GAUGE FAILURE</vt:lpstr>
      <vt:lpstr>IGNITION SWITCH FAILURE</vt:lpstr>
      <vt:lpstr>REPLACING FUSES</vt:lpstr>
      <vt:lpstr>SEAT BELT TRAPPED</vt:lpstr>
      <vt:lpstr>SEAT BELT TRAPPED</vt:lpstr>
      <vt:lpstr>FLAP FAILURE</vt:lpstr>
      <vt:lpstr>AIRSPEED INDICATOR FAILURE.</vt:lpstr>
      <vt:lpstr>ALTIMETER AND VSI FAILURE</vt:lpstr>
      <vt:lpstr>ALTERNATOR FAILURE</vt:lpstr>
      <vt:lpstr>TRIM RUNAWAY OR FAILURE</vt:lpstr>
      <vt:lpstr>CONTROL COLUMN FAILURE</vt:lpstr>
      <vt:lpstr>AILERON CONTROL FAILURE</vt:lpstr>
      <vt:lpstr>UNDERCARRIAGE ISSUES</vt:lpstr>
      <vt:lpstr>FLUTTER</vt:lpstr>
      <vt:lpstr>RADIO FAILURE</vt:lpstr>
      <vt:lpstr>RADIO FAILURE</vt:lpstr>
      <vt:lpstr>RADIO FAILURE</vt:lpstr>
      <vt:lpstr>RADIO FAILURE</vt:lpstr>
      <vt:lpstr>PASSENGERS</vt:lpstr>
      <vt:lpstr>PASSENGERS</vt:lpstr>
      <vt:lpstr>SUMMARY</vt:lpstr>
      <vt:lpstr>SUMMARY</vt:lpstr>
      <vt:lpstr>TRY TO STAY CALM</vt:lpstr>
      <vt:lpstr>SORT THE PROBLEM OUT IN A CALM WAY</vt:lpstr>
      <vt:lpstr>REASSURE YOUR PASSENGERS</vt:lpstr>
      <vt:lpstr>Exercise 16e Systems Failures </vt:lpstr>
    </vt:vector>
  </TitlesOfParts>
  <Company>Thomson Medex Media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furniss_m</dc:creator>
  <cp:lastModifiedBy>Marcus Furniss</cp:lastModifiedBy>
  <cp:revision>665</cp:revision>
  <dcterms:created xsi:type="dcterms:W3CDTF">2006-05-24T18:30:12Z</dcterms:created>
  <dcterms:modified xsi:type="dcterms:W3CDTF">2022-01-19T10:35:24Z</dcterms:modified>
</cp:coreProperties>
</file>